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68" r:id="rId2"/>
    <p:sldId id="269" r:id="rId3"/>
    <p:sldId id="257" r:id="rId4"/>
    <p:sldId id="275" r:id="rId5"/>
    <p:sldId id="271" r:id="rId6"/>
    <p:sldId id="287" r:id="rId7"/>
    <p:sldId id="276" r:id="rId8"/>
    <p:sldId id="273" r:id="rId9"/>
    <p:sldId id="277" r:id="rId10"/>
    <p:sldId id="274" r:id="rId11"/>
    <p:sldId id="279" r:id="rId12"/>
    <p:sldId id="288" r:id="rId13"/>
    <p:sldId id="283" r:id="rId14"/>
    <p:sldId id="282" r:id="rId15"/>
    <p:sldId id="281" r:id="rId16"/>
    <p:sldId id="280" r:id="rId17"/>
    <p:sldId id="285" r:id="rId18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1CB"/>
    <a:srgbClr val="F4F5EB"/>
    <a:srgbClr val="C8EEE8"/>
    <a:srgbClr val="42656F"/>
    <a:srgbClr val="000099"/>
    <a:srgbClr val="8DB5CF"/>
    <a:srgbClr val="3899DE"/>
    <a:srgbClr val="71C3FC"/>
    <a:srgbClr val="1B1B77"/>
    <a:srgbClr val="669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88" autoAdjust="0"/>
    <p:restoredTop sz="95455" autoAdjust="0"/>
  </p:normalViewPr>
  <p:slideViewPr>
    <p:cSldViewPr>
      <p:cViewPr varScale="1">
        <p:scale>
          <a:sx n="109" d="100"/>
          <a:sy n="109" d="100"/>
        </p:scale>
        <p:origin x="576" y="90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16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다영" userId="0db23c2e335b80cc" providerId="LiveId" clId="{1741ECE5-FB6C-4BD2-B492-281C17A959AB}"/>
    <pc:docChg chg="addSld delSld modSld">
      <pc:chgData name="변다영" userId="0db23c2e335b80cc" providerId="LiveId" clId="{1741ECE5-FB6C-4BD2-B492-281C17A959AB}" dt="2017-09-01T20:52:43.584" v="56" actId="2696"/>
      <pc:docMkLst>
        <pc:docMk/>
      </pc:docMkLst>
      <pc:sldChg chg="addSp modSp">
        <pc:chgData name="변다영" userId="0db23c2e335b80cc" providerId="LiveId" clId="{1741ECE5-FB6C-4BD2-B492-281C17A959AB}" dt="2017-09-01T20:48:11.060" v="14" actId="1076"/>
        <pc:sldMkLst>
          <pc:docMk/>
          <pc:sldMk cId="2746563413" sldId="257"/>
        </pc:sldMkLst>
        <pc:spChg chg="add mod">
          <ac:chgData name="변다영" userId="0db23c2e335b80cc" providerId="LiveId" clId="{1741ECE5-FB6C-4BD2-B492-281C17A959AB}" dt="2017-09-01T20:48:11.060" v="14" actId="1076"/>
          <ac:spMkLst>
            <pc:docMk/>
            <pc:sldMk cId="2746563413" sldId="257"/>
            <ac:spMk id="13" creationId="{E8600B0E-1186-446C-A927-9C7286FF293C}"/>
          </ac:spMkLst>
        </pc:spChg>
      </pc:sldChg>
      <pc:sldChg chg="addSp modSp">
        <pc:chgData name="변다영" userId="0db23c2e335b80cc" providerId="LiveId" clId="{1741ECE5-FB6C-4BD2-B492-281C17A959AB}" dt="2017-09-01T20:47:45.819" v="9" actId="1076"/>
        <pc:sldMkLst>
          <pc:docMk/>
          <pc:sldMk cId="4021305407" sldId="268"/>
        </pc:sldMkLst>
        <pc:spChg chg="mod">
          <ac:chgData name="변다영" userId="0db23c2e335b80cc" providerId="LiveId" clId="{1741ECE5-FB6C-4BD2-B492-281C17A959AB}" dt="2017-09-01T20:46:35.313" v="1" actId="14100"/>
          <ac:spMkLst>
            <pc:docMk/>
            <pc:sldMk cId="4021305407" sldId="268"/>
            <ac:spMk id="2" creationId="{00000000-0000-0000-0000-000000000000}"/>
          </ac:spMkLst>
        </pc:spChg>
        <pc:spChg chg="add mod">
          <ac:chgData name="변다영" userId="0db23c2e335b80cc" providerId="LiveId" clId="{1741ECE5-FB6C-4BD2-B492-281C17A959AB}" dt="2017-09-01T20:47:45.819" v="9" actId="1076"/>
          <ac:spMkLst>
            <pc:docMk/>
            <pc:sldMk cId="4021305407" sldId="268"/>
            <ac:spMk id="7" creationId="{3C3B235A-BD73-49C7-9B1C-FD870E2EED27}"/>
          </ac:spMkLst>
        </pc:spChg>
      </pc:sldChg>
      <pc:sldChg chg="addSp modSp">
        <pc:chgData name="변다영" userId="0db23c2e335b80cc" providerId="LiveId" clId="{1741ECE5-FB6C-4BD2-B492-281C17A959AB}" dt="2017-09-01T20:48:02.896" v="12"/>
        <pc:sldMkLst>
          <pc:docMk/>
          <pc:sldMk cId="3775354771" sldId="269"/>
        </pc:sldMkLst>
        <pc:spChg chg="mod">
          <ac:chgData name="변다영" userId="0db23c2e335b80cc" providerId="LiveId" clId="{1741ECE5-FB6C-4BD2-B492-281C17A959AB}" dt="2017-09-01T20:46:13.040" v="0" actId="20577"/>
          <ac:spMkLst>
            <pc:docMk/>
            <pc:sldMk cId="3775354771" sldId="269"/>
            <ac:spMk id="10" creationId="{00000000-0000-0000-0000-000000000000}"/>
          </ac:spMkLst>
        </pc:spChg>
        <pc:spChg chg="add mod">
          <ac:chgData name="변다영" userId="0db23c2e335b80cc" providerId="LiveId" clId="{1741ECE5-FB6C-4BD2-B492-281C17A959AB}" dt="2017-09-01T20:48:02.896" v="12"/>
          <ac:spMkLst>
            <pc:docMk/>
            <pc:sldMk cId="3775354771" sldId="269"/>
            <ac:spMk id="11" creationId="{B481CEB2-3FFB-4BB4-917D-0DA29F539D6A}"/>
          </ac:spMkLst>
        </pc:spChg>
      </pc:sldChg>
      <pc:sldChg chg="addSp">
        <pc:chgData name="변다영" userId="0db23c2e335b80cc" providerId="LiveId" clId="{1741ECE5-FB6C-4BD2-B492-281C17A959AB}" dt="2017-09-01T20:48:16.413" v="16"/>
        <pc:sldMkLst>
          <pc:docMk/>
          <pc:sldMk cId="2935685319" sldId="271"/>
        </pc:sldMkLst>
        <pc:spChg chg="add">
          <ac:chgData name="변다영" userId="0db23c2e335b80cc" providerId="LiveId" clId="{1741ECE5-FB6C-4BD2-B492-281C17A959AB}" dt="2017-09-01T20:48:16.413" v="16"/>
          <ac:spMkLst>
            <pc:docMk/>
            <pc:sldMk cId="2935685319" sldId="271"/>
            <ac:spMk id="15" creationId="{F49F9A80-C58B-4B71-B85B-8BD60821E77D}"/>
          </ac:spMkLst>
        </pc:spChg>
      </pc:sldChg>
      <pc:sldChg chg="addSp">
        <pc:chgData name="변다영" userId="0db23c2e335b80cc" providerId="LiveId" clId="{1741ECE5-FB6C-4BD2-B492-281C17A959AB}" dt="2017-09-01T20:48:20.659" v="18"/>
        <pc:sldMkLst>
          <pc:docMk/>
          <pc:sldMk cId="2280489549" sldId="273"/>
        </pc:sldMkLst>
        <pc:spChg chg="add">
          <ac:chgData name="변다영" userId="0db23c2e335b80cc" providerId="LiveId" clId="{1741ECE5-FB6C-4BD2-B492-281C17A959AB}" dt="2017-09-01T20:48:20.659" v="18"/>
          <ac:spMkLst>
            <pc:docMk/>
            <pc:sldMk cId="2280489549" sldId="273"/>
            <ac:spMk id="16" creationId="{E35AB6BF-2BC2-422E-8249-CC5704B85832}"/>
          </ac:spMkLst>
        </pc:spChg>
      </pc:sldChg>
      <pc:sldChg chg="addSp">
        <pc:chgData name="변다영" userId="0db23c2e335b80cc" providerId="LiveId" clId="{1741ECE5-FB6C-4BD2-B492-281C17A959AB}" dt="2017-09-01T20:48:23.310" v="20"/>
        <pc:sldMkLst>
          <pc:docMk/>
          <pc:sldMk cId="1305751715" sldId="274"/>
        </pc:sldMkLst>
        <pc:spChg chg="add">
          <ac:chgData name="변다영" userId="0db23c2e335b80cc" providerId="LiveId" clId="{1741ECE5-FB6C-4BD2-B492-281C17A959AB}" dt="2017-09-01T20:48:23.310" v="20"/>
          <ac:spMkLst>
            <pc:docMk/>
            <pc:sldMk cId="1305751715" sldId="274"/>
            <ac:spMk id="8" creationId="{6B3168D5-DCCD-4D6B-A7E2-786ED34682EB}"/>
          </ac:spMkLst>
        </pc:spChg>
      </pc:sldChg>
      <pc:sldChg chg="addSp">
        <pc:chgData name="변다영" userId="0db23c2e335b80cc" providerId="LiveId" clId="{1741ECE5-FB6C-4BD2-B492-281C17A959AB}" dt="2017-09-01T20:48:13.815" v="15"/>
        <pc:sldMkLst>
          <pc:docMk/>
          <pc:sldMk cId="3841082933" sldId="275"/>
        </pc:sldMkLst>
        <pc:spChg chg="add">
          <ac:chgData name="변다영" userId="0db23c2e335b80cc" providerId="LiveId" clId="{1741ECE5-FB6C-4BD2-B492-281C17A959AB}" dt="2017-09-01T20:48:13.815" v="15"/>
          <ac:spMkLst>
            <pc:docMk/>
            <pc:sldMk cId="3841082933" sldId="275"/>
            <ac:spMk id="9" creationId="{4321119D-F13C-4BEC-87CD-09154768AD3F}"/>
          </ac:spMkLst>
        </pc:spChg>
      </pc:sldChg>
      <pc:sldChg chg="addSp">
        <pc:chgData name="변다영" userId="0db23c2e335b80cc" providerId="LiveId" clId="{1741ECE5-FB6C-4BD2-B492-281C17A959AB}" dt="2017-09-01T20:48:17.813" v="17"/>
        <pc:sldMkLst>
          <pc:docMk/>
          <pc:sldMk cId="1659449024" sldId="276"/>
        </pc:sldMkLst>
        <pc:spChg chg="add">
          <ac:chgData name="변다영" userId="0db23c2e335b80cc" providerId="LiveId" clId="{1741ECE5-FB6C-4BD2-B492-281C17A959AB}" dt="2017-09-01T20:48:17.813" v="17"/>
          <ac:spMkLst>
            <pc:docMk/>
            <pc:sldMk cId="1659449024" sldId="276"/>
            <ac:spMk id="9" creationId="{6BC6D5E8-627F-474C-8B0B-BFA1CD3D8743}"/>
          </ac:spMkLst>
        </pc:spChg>
      </pc:sldChg>
      <pc:sldChg chg="addSp">
        <pc:chgData name="변다영" userId="0db23c2e335b80cc" providerId="LiveId" clId="{1741ECE5-FB6C-4BD2-B492-281C17A959AB}" dt="2017-09-01T20:48:22.028" v="19"/>
        <pc:sldMkLst>
          <pc:docMk/>
          <pc:sldMk cId="2451788569" sldId="277"/>
        </pc:sldMkLst>
        <pc:spChg chg="add">
          <ac:chgData name="변다영" userId="0db23c2e335b80cc" providerId="LiveId" clId="{1741ECE5-FB6C-4BD2-B492-281C17A959AB}" dt="2017-09-01T20:48:22.028" v="19"/>
          <ac:spMkLst>
            <pc:docMk/>
            <pc:sldMk cId="2451788569" sldId="277"/>
            <ac:spMk id="30" creationId="{6476DA6A-DFFF-4AAA-9D60-4B3C796C0ED3}"/>
          </ac:spMkLst>
        </pc:spChg>
      </pc:sldChg>
      <pc:sldChg chg="addSp">
        <pc:chgData name="변다영" userId="0db23c2e335b80cc" providerId="LiveId" clId="{1741ECE5-FB6C-4BD2-B492-281C17A959AB}" dt="2017-09-01T20:48:24.177" v="21"/>
        <pc:sldMkLst>
          <pc:docMk/>
          <pc:sldMk cId="3072714917" sldId="279"/>
        </pc:sldMkLst>
        <pc:spChg chg="add">
          <ac:chgData name="변다영" userId="0db23c2e335b80cc" providerId="LiveId" clId="{1741ECE5-FB6C-4BD2-B492-281C17A959AB}" dt="2017-09-01T20:48:24.177" v="21"/>
          <ac:spMkLst>
            <pc:docMk/>
            <pc:sldMk cId="3072714917" sldId="279"/>
            <ac:spMk id="73" creationId="{2928645E-582C-4ABB-8850-10924D980536}"/>
          </ac:spMkLst>
        </pc:spChg>
      </pc:sldChg>
      <pc:sldChg chg="addSp">
        <pc:chgData name="변다영" userId="0db23c2e335b80cc" providerId="LiveId" clId="{1741ECE5-FB6C-4BD2-B492-281C17A959AB}" dt="2017-09-01T20:48:31.852" v="25"/>
        <pc:sldMkLst>
          <pc:docMk/>
          <pc:sldMk cId="593915495" sldId="280"/>
        </pc:sldMkLst>
        <pc:spChg chg="add">
          <ac:chgData name="변다영" userId="0db23c2e335b80cc" providerId="LiveId" clId="{1741ECE5-FB6C-4BD2-B492-281C17A959AB}" dt="2017-09-01T20:48:31.852" v="25"/>
          <ac:spMkLst>
            <pc:docMk/>
            <pc:sldMk cId="593915495" sldId="280"/>
            <ac:spMk id="36" creationId="{46758B21-923F-493D-837A-B4B034621918}"/>
          </ac:spMkLst>
        </pc:spChg>
      </pc:sldChg>
      <pc:sldChg chg="addSp">
        <pc:chgData name="변다영" userId="0db23c2e335b80cc" providerId="LiveId" clId="{1741ECE5-FB6C-4BD2-B492-281C17A959AB}" dt="2017-09-01T20:48:30.088" v="24"/>
        <pc:sldMkLst>
          <pc:docMk/>
          <pc:sldMk cId="2082447314" sldId="281"/>
        </pc:sldMkLst>
        <pc:spChg chg="add">
          <ac:chgData name="변다영" userId="0db23c2e335b80cc" providerId="LiveId" clId="{1741ECE5-FB6C-4BD2-B492-281C17A959AB}" dt="2017-09-01T20:48:30.088" v="24"/>
          <ac:spMkLst>
            <pc:docMk/>
            <pc:sldMk cId="2082447314" sldId="281"/>
            <ac:spMk id="13" creationId="{7F411D68-FB7D-401D-9D5D-61A791AE47E1}"/>
          </ac:spMkLst>
        </pc:spChg>
      </pc:sldChg>
      <pc:sldChg chg="addSp">
        <pc:chgData name="변다영" userId="0db23c2e335b80cc" providerId="LiveId" clId="{1741ECE5-FB6C-4BD2-B492-281C17A959AB}" dt="2017-09-01T20:48:28.719" v="23"/>
        <pc:sldMkLst>
          <pc:docMk/>
          <pc:sldMk cId="1394042291" sldId="282"/>
        </pc:sldMkLst>
        <pc:spChg chg="add">
          <ac:chgData name="변다영" userId="0db23c2e335b80cc" providerId="LiveId" clId="{1741ECE5-FB6C-4BD2-B492-281C17A959AB}" dt="2017-09-01T20:48:28.719" v="23"/>
          <ac:spMkLst>
            <pc:docMk/>
            <pc:sldMk cId="1394042291" sldId="282"/>
            <ac:spMk id="13" creationId="{09827641-7D99-46C5-AFBA-FDDAFACAF9C0}"/>
          </ac:spMkLst>
        </pc:spChg>
      </pc:sldChg>
      <pc:sldChg chg="addSp">
        <pc:chgData name="변다영" userId="0db23c2e335b80cc" providerId="LiveId" clId="{1741ECE5-FB6C-4BD2-B492-281C17A959AB}" dt="2017-09-01T20:48:27.587" v="22"/>
        <pc:sldMkLst>
          <pc:docMk/>
          <pc:sldMk cId="738755442" sldId="283"/>
        </pc:sldMkLst>
        <pc:spChg chg="add">
          <ac:chgData name="변다영" userId="0db23c2e335b80cc" providerId="LiveId" clId="{1741ECE5-FB6C-4BD2-B492-281C17A959AB}" dt="2017-09-01T20:48:27.587" v="22"/>
          <ac:spMkLst>
            <pc:docMk/>
            <pc:sldMk cId="738755442" sldId="283"/>
            <ac:spMk id="7" creationId="{B7C98CE5-A6F5-469A-AB49-20B7C049EA31}"/>
          </ac:spMkLst>
        </pc:spChg>
      </pc:sldChg>
      <pc:sldChg chg="addSp modSp add del">
        <pc:chgData name="변다영" userId="0db23c2e335b80cc" providerId="LiveId" clId="{1741ECE5-FB6C-4BD2-B492-281C17A959AB}" dt="2017-09-01T20:52:43.584" v="56" actId="2696"/>
        <pc:sldMkLst>
          <pc:docMk/>
          <pc:sldMk cId="2048122765" sldId="286"/>
        </pc:sldMkLst>
        <pc:spChg chg="add mod">
          <ac:chgData name="변다영" userId="0db23c2e335b80cc" providerId="LiveId" clId="{1741ECE5-FB6C-4BD2-B492-281C17A959AB}" dt="2017-09-01T20:51:34.722" v="55" actId="1076"/>
          <ac:spMkLst>
            <pc:docMk/>
            <pc:sldMk cId="2048122765" sldId="286"/>
            <ac:spMk id="8" creationId="{BD1BBFC1-41CA-4F7D-87D0-1C5F85DA5FD4}"/>
          </ac:spMkLst>
        </pc:spChg>
        <pc:spChg chg="mod">
          <ac:chgData name="변다영" userId="0db23c2e335b80cc" providerId="LiveId" clId="{1741ECE5-FB6C-4BD2-B492-281C17A959AB}" dt="2017-09-01T20:49:02.724" v="44" actId="1076"/>
          <ac:spMkLst>
            <pc:docMk/>
            <pc:sldMk cId="2048122765" sldId="286"/>
            <ac:spMk id="79" creationId="{5CB2D3A1-EA8C-4501-8A3D-E65536C80C3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Shee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최근 </a:t>
            </a:r>
            <a:r>
              <a:rPr lang="en-US"/>
              <a:t>10</a:t>
            </a:r>
            <a:r>
              <a:rPr lang="ko-KR"/>
              <a:t>년 간 재해 별 인명피해 현황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호우</c:v>
                </c:pt>
              </c:strCache>
            </c:strRef>
          </c:tx>
          <c:spPr>
            <a:gradFill rotWithShape="1">
              <a:gsLst>
                <a:gs pos="28000">
                  <a:schemeClr val="accent1">
                    <a:tint val="18000"/>
                    <a:satMod val="120000"/>
                    <a:lumMod val="88000"/>
                  </a:schemeClr>
                </a:gs>
                <a:gs pos="100000">
                  <a:schemeClr val="accent1">
                    <a:tint val="40000"/>
                    <a:satMod val="100000"/>
                    <a:lumMod val="78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63500" dist="50800" dir="5400000" sx="98000" sy="98000" rotWithShape="0">
                <a:srgbClr val="000000">
                  <a:alpha val="20000"/>
                </a:srgbClr>
              </a:outerShdw>
            </a:effectLst>
            <a:sp3d contourW="9525">
              <a:contourClr>
                <a:schemeClr val="accent1">
                  <a:shade val="95000"/>
                </a:schemeClr>
              </a:contourClr>
            </a:sp3d>
          </c:spPr>
          <c:invertIfNegative val="0"/>
          <c:cat>
            <c:strRef>
              <c:f>Sheet2!$B$1:$L$1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평균</c:v>
                </c:pt>
              </c:strCache>
            </c:strRef>
          </c:cat>
          <c:val>
            <c:numRef>
              <c:f>Sheet2!$B$2:$L$2</c:f>
              <c:numCache>
                <c:formatCode>General</c:formatCode>
                <c:ptCount val="11"/>
                <c:pt idx="0">
                  <c:v>0</c:v>
                </c:pt>
                <c:pt idx="1">
                  <c:v>11</c:v>
                </c:pt>
                <c:pt idx="2">
                  <c:v>13</c:v>
                </c:pt>
                <c:pt idx="3">
                  <c:v>7</c:v>
                </c:pt>
                <c:pt idx="4">
                  <c:v>77</c:v>
                </c:pt>
                <c:pt idx="5">
                  <c:v>2</c:v>
                </c:pt>
                <c:pt idx="6">
                  <c:v>4</c:v>
                </c:pt>
                <c:pt idx="7">
                  <c:v>2</c:v>
                </c:pt>
                <c:pt idx="8">
                  <c:v>0</c:v>
                </c:pt>
                <c:pt idx="9">
                  <c:v>1</c:v>
                </c:pt>
                <c:pt idx="1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12-4FC7-BD98-619342B88B0A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태풍</c:v>
                </c:pt>
              </c:strCache>
            </c:strRef>
          </c:tx>
          <c:spPr>
            <a:gradFill rotWithShape="1">
              <a:gsLst>
                <a:gs pos="28000">
                  <a:schemeClr val="accent2">
                    <a:tint val="18000"/>
                    <a:satMod val="120000"/>
                    <a:lumMod val="88000"/>
                  </a:schemeClr>
                </a:gs>
                <a:gs pos="100000">
                  <a:schemeClr val="accent2">
                    <a:tint val="40000"/>
                    <a:satMod val="100000"/>
                    <a:lumMod val="78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63500" dist="50800" dir="5400000" sx="98000" sy="98000" rotWithShape="0">
                <a:srgbClr val="000000">
                  <a:alpha val="20000"/>
                </a:srgbClr>
              </a:outerShdw>
            </a:effectLst>
            <a:sp3d contourW="9525">
              <a:contourClr>
                <a:schemeClr val="accent2">
                  <a:shade val="95000"/>
                </a:schemeClr>
              </a:contourClr>
            </a:sp3d>
          </c:spPr>
          <c:invertIfNegative val="0"/>
          <c:cat>
            <c:strRef>
              <c:f>Sheet2!$B$1:$L$1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평균</c:v>
                </c:pt>
              </c:strCache>
            </c:strRef>
          </c:cat>
          <c:val>
            <c:numRef>
              <c:f>Sheet2!$B$3:$L$3</c:f>
              <c:numCache>
                <c:formatCode>General</c:formatCode>
                <c:ptCount val="11"/>
                <c:pt idx="0">
                  <c:v>17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1</c:v>
                </c:pt>
                <c:pt idx="5">
                  <c:v>14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6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12-4FC7-BD98-619342B88B0A}"/>
            </c:ext>
          </c:extLst>
        </c:ser>
        <c:ser>
          <c:idx val="2"/>
          <c:order val="2"/>
          <c:tx>
            <c:strRef>
              <c:f>Sheet2!$A$4</c:f>
              <c:strCache>
                <c:ptCount val="1"/>
                <c:pt idx="0">
                  <c:v>대설</c:v>
                </c:pt>
              </c:strCache>
            </c:strRef>
          </c:tx>
          <c:spPr>
            <a:gradFill rotWithShape="1">
              <a:gsLst>
                <a:gs pos="28000">
                  <a:schemeClr val="accent3">
                    <a:tint val="18000"/>
                    <a:satMod val="120000"/>
                    <a:lumMod val="88000"/>
                  </a:schemeClr>
                </a:gs>
                <a:gs pos="100000">
                  <a:schemeClr val="accent3">
                    <a:tint val="40000"/>
                    <a:satMod val="100000"/>
                    <a:lumMod val="78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>
              <a:outerShdw blurRad="63500" dist="50800" dir="5400000" sx="98000" sy="98000" rotWithShape="0">
                <a:srgbClr val="000000">
                  <a:alpha val="20000"/>
                </a:srgbClr>
              </a:outerShdw>
            </a:effectLst>
            <a:sp3d contourW="9525">
              <a:contourClr>
                <a:schemeClr val="accent3">
                  <a:shade val="95000"/>
                </a:schemeClr>
              </a:contourClr>
            </a:sp3d>
          </c:spPr>
          <c:invertIfNegative val="0"/>
          <c:cat>
            <c:strRef>
              <c:f>Sheet2!$B$1:$L$1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평균</c:v>
                </c:pt>
              </c:strCache>
            </c:strRef>
          </c:cat>
          <c:val>
            <c:numRef>
              <c:f>Sheet2!$B$4:$L$4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12-4FC7-BD98-619342B88B0A}"/>
            </c:ext>
          </c:extLst>
        </c:ser>
        <c:ser>
          <c:idx val="3"/>
          <c:order val="3"/>
          <c:tx>
            <c:strRef>
              <c:f>Sheet2!$A$5</c:f>
              <c:strCache>
                <c:ptCount val="1"/>
                <c:pt idx="0">
                  <c:v>기타</c:v>
                </c:pt>
              </c:strCache>
            </c:strRef>
          </c:tx>
          <c:spPr>
            <a:gradFill rotWithShape="1">
              <a:gsLst>
                <a:gs pos="28000">
                  <a:schemeClr val="accent4">
                    <a:tint val="18000"/>
                    <a:satMod val="120000"/>
                    <a:lumMod val="88000"/>
                  </a:schemeClr>
                </a:gs>
                <a:gs pos="100000">
                  <a:schemeClr val="accent4">
                    <a:tint val="40000"/>
                    <a:satMod val="100000"/>
                    <a:lumMod val="78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>
              <a:outerShdw blurRad="63500" dist="50800" dir="5400000" sx="98000" sy="98000" rotWithShape="0">
                <a:srgbClr val="000000">
                  <a:alpha val="20000"/>
                </a:srgbClr>
              </a:outerShdw>
            </a:effectLst>
            <a:sp3d contourW="9525">
              <a:contourClr>
                <a:schemeClr val="accent4">
                  <a:shade val="95000"/>
                </a:schemeClr>
              </a:contourClr>
            </a:sp3d>
          </c:spPr>
          <c:invertIfNegative val="0"/>
          <c:cat>
            <c:strRef>
              <c:f>Sheet2!$B$1:$L$1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평균</c:v>
                </c:pt>
              </c:strCache>
            </c:strRef>
          </c:cat>
          <c:val>
            <c:numRef>
              <c:f>Sheet2!$B$5:$L$5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12-4FC7-BD98-619342B88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04533552"/>
        <c:axId val="-2004290880"/>
        <c:axId val="0"/>
      </c:bar3DChart>
      <c:catAx>
        <c:axId val="-200453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04290880"/>
        <c:crosses val="autoZero"/>
        <c:auto val="1"/>
        <c:lblAlgn val="ctr"/>
        <c:lblOffset val="100"/>
        <c:noMultiLvlLbl val="0"/>
      </c:catAx>
      <c:valAx>
        <c:axId val="-200429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04533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163C-A226-4650-8B25-A14507D0B2A1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1F316-2EB4-4E77-ABCE-CB1C55A15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53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7BE8-D0E6-4AB2-9BEE-653011863F3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C1DDB-432A-4C6A-A205-A0E8F80A4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9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19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계산식은 따로 만들어 뒀다고 언급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733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84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52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11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6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계산식은 따로 만들어 뒀다고 언급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303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계산식은 따로 만들어 뒀다고 언급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55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계산식은 따로 만들어 뒀다고 언급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35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계산식은 따로 만들어 뒀다고 언급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50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0070C0">
                <a:lumMod val="51000"/>
                <a:lumOff val="49000"/>
              </a:srgbClr>
            </a:gs>
            <a:gs pos="100000">
              <a:srgbClr val="0070C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627784" y="1915096"/>
            <a:ext cx="4004175" cy="1819402"/>
            <a:chOff x="2656057" y="1839563"/>
            <a:chExt cx="4004175" cy="181940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2656057" y="2125453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 userDrawn="1"/>
          </p:nvCxnSpPr>
          <p:spPr>
            <a:xfrm>
              <a:off x="3088105" y="3446018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6256760" y="2675622"/>
              <a:ext cx="0" cy="967468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 userDrawn="1"/>
          </p:nvCxnSpPr>
          <p:spPr>
            <a:xfrm>
              <a:off x="3016097" y="1839563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 userDrawn="1"/>
          </p:nvSpPr>
          <p:spPr>
            <a:xfrm>
              <a:off x="3563953" y="3449439"/>
              <a:ext cx="2072640" cy="209526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spc="-150" dirty="0">
                <a:gradFill flip="none" rotWithShape="1">
                  <a:gsLst>
                    <a:gs pos="0">
                      <a:srgbClr val="0070C0">
                        <a:lumMod val="84000"/>
                        <a:lumOff val="16000"/>
                      </a:srgbClr>
                    </a:gs>
                    <a:gs pos="100000">
                      <a:schemeClr val="bg2">
                        <a:lumMod val="76000"/>
                      </a:schemeClr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gradFill>
          <a:gsLst>
            <a:gs pos="0">
              <a:srgbClr val="0070C0">
                <a:lumMod val="51000"/>
                <a:lumOff val="49000"/>
              </a:srgbClr>
            </a:gs>
            <a:gs pos="100000">
              <a:srgbClr val="0070C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627784" y="1915096"/>
            <a:ext cx="4004175" cy="1803527"/>
            <a:chOff x="2656057" y="1839563"/>
            <a:chExt cx="4004175" cy="1803527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2656057" y="2125453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 userDrawn="1"/>
          </p:nvCxnSpPr>
          <p:spPr>
            <a:xfrm>
              <a:off x="3088105" y="3446018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6256760" y="2675622"/>
              <a:ext cx="0" cy="967468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 userDrawn="1"/>
          </p:nvCxnSpPr>
          <p:spPr>
            <a:xfrm>
              <a:off x="3016097" y="1839563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4573612" cy="5881836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75000"/>
                  <a:lumOff val="25000"/>
                </a:srgbClr>
              </a:gs>
              <a:gs pos="100000">
                <a:srgbClr val="0070C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98292" y="2216904"/>
            <a:ext cx="3735145" cy="1320052"/>
            <a:chOff x="398198" y="2216904"/>
            <a:chExt cx="3735145" cy="132005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398198" y="2478074"/>
              <a:ext cx="3526393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 userDrawn="1"/>
          </p:nvGrpSpPr>
          <p:grpSpPr>
            <a:xfrm>
              <a:off x="558965" y="2940918"/>
              <a:ext cx="3574378" cy="596038"/>
              <a:chOff x="658771" y="2940918"/>
              <a:chExt cx="3574378" cy="596038"/>
            </a:xfrm>
          </p:grpSpPr>
          <p:cxnSp>
            <p:nvCxnSpPr>
              <p:cNvPr id="8" name="직선 연결선 7"/>
              <p:cNvCxnSpPr/>
              <p:nvPr userDrawn="1"/>
            </p:nvCxnSpPr>
            <p:spPr>
              <a:xfrm>
                <a:off x="658771" y="3240847"/>
                <a:ext cx="3574378" cy="0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 userDrawn="1"/>
            </p:nvCxnSpPr>
            <p:spPr>
              <a:xfrm>
                <a:off x="4100181" y="2940918"/>
                <a:ext cx="0" cy="596038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/>
            <p:cNvCxnSpPr/>
            <p:nvPr userDrawn="1"/>
          </p:nvCxnSpPr>
          <p:spPr>
            <a:xfrm>
              <a:off x="499781" y="2216904"/>
              <a:ext cx="1682" cy="86310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1468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9145612" cy="522846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43000"/>
                  <a:lumOff val="57000"/>
                </a:srgbClr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36513" y="35237"/>
            <a:ext cx="1500982" cy="455302"/>
            <a:chOff x="2628451" y="1664071"/>
            <a:chExt cx="4352776" cy="2097170"/>
          </a:xfrm>
        </p:grpSpPr>
        <p:cxnSp>
          <p:nvCxnSpPr>
            <p:cNvPr id="14" name="직선 연결선 13"/>
            <p:cNvCxnSpPr/>
            <p:nvPr userDrawn="1"/>
          </p:nvCxnSpPr>
          <p:spPr>
            <a:xfrm>
              <a:off x="2628451" y="1787482"/>
              <a:ext cx="3572126" cy="0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 userDrawn="1"/>
          </p:nvCxnSpPr>
          <p:spPr>
            <a:xfrm>
              <a:off x="3409101" y="3621510"/>
              <a:ext cx="3572126" cy="0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6892711" y="2793774"/>
              <a:ext cx="0" cy="967467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2711683" y="1664071"/>
              <a:ext cx="3639" cy="1400957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 userDrawn="1"/>
        </p:nvSpPr>
        <p:spPr>
          <a:xfrm>
            <a:off x="273713" y="5494983"/>
            <a:ext cx="352229" cy="153888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l"/>
            <a:r>
              <a:rPr lang="en-US" altLang="ko-KR" sz="1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</a:t>
            </a:r>
            <a:endParaRPr lang="ko-KR" altLang="en-US" sz="900" spc="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611" y="5410729"/>
            <a:ext cx="377532" cy="304271"/>
          </a:xfrm>
        </p:spPr>
        <p:txBody>
          <a:bodyPr/>
          <a:lstStyle>
            <a:lvl1pPr algn="r">
              <a:defRPr>
                <a:solidFill>
                  <a:srgbClr val="3899DE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643473"/>
            <a:ext cx="6512511" cy="9525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5143500"/>
            <a:ext cx="2514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5" y="5137754"/>
            <a:ext cx="335280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5143500"/>
            <a:ext cx="1828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DFE456D-6E63-4A2C-94BF-E742D4CF93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</p:sldLayoutIdLst>
  <p:hf hdr="0" ftr="0" dt="0"/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0" i="0" kern="1200">
          <a:solidFill>
            <a:schemeClr val="bg1">
              <a:lumMod val="75000"/>
            </a:schemeClr>
          </a:solidFill>
          <a:effectLst>
            <a:reflection blurRad="6350" stA="55000" endA="300" endPos="45500" dir="5400000" sy="-100000" algn="bl" rotWithShape="0"/>
          </a:effectLst>
          <a:latin typeface="+mn-ea"/>
          <a:ea typeface="+mn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>
                <a:lumMod val="51000"/>
                <a:lumOff val="49000"/>
              </a:srgbClr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979420" y="2333366"/>
            <a:ext cx="3248764" cy="1099827"/>
            <a:chOff x="3397821" y="2173346"/>
            <a:chExt cx="2989972" cy="1099827"/>
          </a:xfrm>
        </p:grpSpPr>
        <p:sp>
          <p:nvSpPr>
            <p:cNvPr id="2" name="TextBox 1"/>
            <p:cNvSpPr txBox="1"/>
            <p:nvPr/>
          </p:nvSpPr>
          <p:spPr>
            <a:xfrm>
              <a:off x="3397821" y="2442176"/>
              <a:ext cx="29899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800" b="1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WATER</a:t>
              </a:r>
              <a:r>
                <a:rPr lang="en-US" altLang="ko-KR" sz="2800" b="1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PROOF</a:t>
              </a:r>
              <a:endParaRPr lang="ko-KR" altLang="en-US" sz="4800" b="1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97821" y="2173346"/>
              <a:ext cx="21284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제 </a:t>
              </a:r>
              <a:r>
                <a:rPr lang="en-US" altLang="ko-KR" sz="1600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4</a:t>
              </a:r>
              <a:r>
                <a:rPr lang="ko-KR" altLang="en-US" sz="1600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회 </a:t>
              </a:r>
              <a:r>
                <a:rPr lang="en-US" altLang="ko-KR" sz="1600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SW</a:t>
              </a:r>
              <a:r>
                <a:rPr lang="ko-KR" altLang="en-US" sz="1600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융합 </a:t>
              </a:r>
              <a:r>
                <a:rPr lang="ko-KR" altLang="en-US" sz="1600" spc="-150" dirty="0" err="1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해카톤</a:t>
              </a:r>
              <a:r>
                <a:rPr lang="ko-KR" altLang="en-US" sz="1600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 대회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527884" y="3487168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1200" spc="-150" dirty="0">
                <a:gradFill flip="none" rotWithShape="1">
                  <a:gsLst>
                    <a:gs pos="0">
                      <a:srgbClr val="0070C0">
                        <a:lumMod val="84000"/>
                        <a:lumOff val="16000"/>
                      </a:srgbClr>
                    </a:gs>
                    <a:gs pos="100000">
                      <a:schemeClr val="bg2">
                        <a:lumMod val="76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공공데이터를 활용한 수해 예방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88AD28-6943-4BF9-9347-E5804A5BE9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49188"/>
            <a:ext cx="1259632" cy="830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B235A-BD73-49C7-9B1C-FD870E2EED27}"/>
              </a:ext>
            </a:extLst>
          </p:cNvPr>
          <p:cNvSpPr txBox="1"/>
          <p:nvPr/>
        </p:nvSpPr>
        <p:spPr>
          <a:xfrm>
            <a:off x="5616116" y="193204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</p:spTree>
    <p:extLst>
      <p:ext uri="{BB962C8B-B14F-4D97-AF65-F5344CB8AC3E}">
        <p14:creationId xmlns:p14="http://schemas.microsoft.com/office/powerpoint/2010/main" val="402130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10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n-ea"/>
              </a:rPr>
              <a:t>완성하기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BC6A1B-B30C-4292-B22B-F680E5DFB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260619F-F6EB-455D-B9BA-1288DE69B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31362"/>
              </p:ext>
            </p:extLst>
          </p:nvPr>
        </p:nvGraphicFramePr>
        <p:xfrm>
          <a:off x="827584" y="1446774"/>
          <a:ext cx="7416824" cy="2673313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662545">
                  <a:extLst>
                    <a:ext uri="{9D8B030D-6E8A-4147-A177-3AD203B41FA5}">
                      <a16:colId xmlns:a16="http://schemas.microsoft.com/office/drawing/2014/main" val="2704303320"/>
                    </a:ext>
                  </a:extLst>
                </a:gridCol>
                <a:gridCol w="1624520">
                  <a:extLst>
                    <a:ext uri="{9D8B030D-6E8A-4147-A177-3AD203B41FA5}">
                      <a16:colId xmlns:a16="http://schemas.microsoft.com/office/drawing/2014/main" val="87074199"/>
                    </a:ext>
                  </a:extLst>
                </a:gridCol>
                <a:gridCol w="4129759">
                  <a:extLst>
                    <a:ext uri="{9D8B030D-6E8A-4147-A177-3AD203B41FA5}">
                      <a16:colId xmlns:a16="http://schemas.microsoft.com/office/drawing/2014/main" val="617166880"/>
                    </a:ext>
                  </a:extLst>
                </a:gridCol>
              </a:tblGrid>
              <a:tr h="490458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+mj-ea"/>
                          <a:ea typeface="+mj-ea"/>
                        </a:rPr>
                        <a:t>수해 예측 시 사용된 공공 데이터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54099"/>
                  </a:ext>
                </a:extLst>
              </a:tr>
              <a:tr h="4365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ea"/>
                          <a:ea typeface="+mj-ea"/>
                        </a:rPr>
                        <a:t>자료명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ea"/>
                          <a:ea typeface="+mj-ea"/>
                        </a:rPr>
                        <a:t>기관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6910188"/>
                  </a:ext>
                </a:extLst>
              </a:tr>
              <a:tr h="4365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lt"/>
                        </a:rPr>
                        <a:t>재해연보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lt"/>
                        </a:rPr>
                        <a:t>소방방재청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lt"/>
                        </a:rPr>
                        <a:t>수해로 침수 피해를 입은 시</a:t>
                      </a:r>
                      <a:r>
                        <a:rPr lang="en-US" altLang="ko-KR" sz="1400" kern="0" spc="0" dirty="0">
                          <a:effectLst/>
                          <a:latin typeface="+mj-lt"/>
                        </a:rPr>
                        <a:t>·</a:t>
                      </a:r>
                      <a:r>
                        <a:rPr lang="ko-KR" altLang="en-US" sz="1400" kern="0" spc="0" dirty="0">
                          <a:effectLst/>
                          <a:latin typeface="+mj-lt"/>
                        </a:rPr>
                        <a:t>군</a:t>
                      </a:r>
                      <a:r>
                        <a:rPr lang="en-US" altLang="ko-KR" sz="1400" kern="0" spc="0" dirty="0">
                          <a:effectLst/>
                          <a:latin typeface="+mj-lt"/>
                        </a:rPr>
                        <a:t>·</a:t>
                      </a:r>
                      <a:r>
                        <a:rPr lang="ko-KR" altLang="en-US" sz="1400" kern="0" spc="0" dirty="0">
                          <a:effectLst/>
                          <a:latin typeface="+mj-lt"/>
                        </a:rPr>
                        <a:t>구 추출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71874927"/>
                  </a:ext>
                </a:extLst>
              </a:tr>
              <a:tr h="4365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lt"/>
                        </a:rPr>
                        <a:t>전국재해위험지구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j-lt"/>
                        </a:rPr>
                        <a:t>공공데이터활용센터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lt"/>
                        </a:rPr>
                        <a:t>수해로 인해 위험지역으로 지정된 지역 추출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74399499"/>
                  </a:ext>
                </a:extLst>
              </a:tr>
              <a:tr h="4365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+mj-lt"/>
                        </a:rPr>
                        <a:t>홍수 예보 </a:t>
                      </a:r>
                      <a:r>
                        <a:rPr lang="en-US" sz="1400" kern="0" spc="0">
                          <a:effectLst/>
                          <a:latin typeface="+mj-lt"/>
                        </a:rPr>
                        <a:t>API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effectLst/>
                          <a:latin typeface="+mj-lt"/>
                        </a:rPr>
                        <a:t>한강홍수통제소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lt"/>
                        </a:rPr>
                        <a:t>실시간으로 홍수 예보 데이터 추출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94935"/>
                  </a:ext>
                </a:extLst>
              </a:tr>
              <a:tr h="4365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lt"/>
                        </a:rPr>
                        <a:t>동네 예보 </a:t>
                      </a:r>
                      <a:r>
                        <a:rPr lang="en-US" sz="1400" kern="0" spc="0" dirty="0">
                          <a:effectLst/>
                          <a:latin typeface="+mj-lt"/>
                        </a:rPr>
                        <a:t>API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lt"/>
                        </a:rPr>
                        <a:t>기상청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j-lt"/>
                        </a:rPr>
                        <a:t>지역 별 실시간 강수량 예보 데이터 추출 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569443143"/>
                  </a:ext>
                </a:extLst>
              </a:tr>
            </a:tbl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6DE92D-EA4A-4EF4-BF60-1A2C84DEA30C}"/>
              </a:ext>
            </a:extLst>
          </p:cNvPr>
          <p:cNvSpPr/>
          <p:nvPr/>
        </p:nvSpPr>
        <p:spPr>
          <a:xfrm>
            <a:off x="64578" y="142359"/>
            <a:ext cx="1411078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서비스 프로세스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168D5-DCCD-4D6B-A7E2-786ED34682EB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</p:spTree>
    <p:extLst>
      <p:ext uri="{BB962C8B-B14F-4D97-AF65-F5344CB8AC3E}">
        <p14:creationId xmlns:p14="http://schemas.microsoft.com/office/powerpoint/2010/main" val="13057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11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n-ea"/>
              </a:rPr>
              <a:t>완성하기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BC6A1B-B30C-4292-B22B-F680E5DFB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grpSp>
        <p:nvGrpSpPr>
          <p:cNvPr id="25" name="Group 2">
            <a:extLst>
              <a:ext uri="{FF2B5EF4-FFF2-40B4-BE49-F238E27FC236}">
                <a16:creationId xmlns:a16="http://schemas.microsoft.com/office/drawing/2014/main" id="{82CE924A-8545-4D69-904A-6FDF3B083E83}"/>
              </a:ext>
            </a:extLst>
          </p:cNvPr>
          <p:cNvGrpSpPr/>
          <p:nvPr/>
        </p:nvGrpSpPr>
        <p:grpSpPr>
          <a:xfrm>
            <a:off x="2230815" y="891007"/>
            <a:ext cx="4665416" cy="4396924"/>
            <a:chOff x="3738316" y="1491338"/>
            <a:chExt cx="4919527" cy="4723042"/>
          </a:xfrm>
        </p:grpSpPr>
        <p:sp>
          <p:nvSpPr>
            <p:cNvPr id="28" name="椭圆 5">
              <a:extLst>
                <a:ext uri="{FF2B5EF4-FFF2-40B4-BE49-F238E27FC236}">
                  <a16:creationId xmlns:a16="http://schemas.microsoft.com/office/drawing/2014/main" id="{6D0FCB70-5C65-4496-BC98-BFC34BC231B3}"/>
                </a:ext>
              </a:extLst>
            </p:cNvPr>
            <p:cNvSpPr/>
            <p:nvPr/>
          </p:nvSpPr>
          <p:spPr>
            <a:xfrm rot="14398930">
              <a:off x="3605805" y="3605705"/>
              <a:ext cx="2741186" cy="2476163"/>
            </a:xfrm>
            <a:custGeom>
              <a:avLst/>
              <a:gdLst/>
              <a:ahLst/>
              <a:cxnLst/>
              <a:rect l="l" t="t" r="r" b="b"/>
              <a:pathLst>
                <a:path w="2532508" h="2287660">
                  <a:moveTo>
                    <a:pt x="1266254" y="0"/>
                  </a:moveTo>
                  <a:cubicBezTo>
                    <a:pt x="1965587" y="0"/>
                    <a:pt x="2532508" y="566921"/>
                    <a:pt x="2532508" y="1266254"/>
                  </a:cubicBezTo>
                  <a:cubicBezTo>
                    <a:pt x="2532508" y="1686211"/>
                    <a:pt x="2328070" y="2058418"/>
                    <a:pt x="2012465" y="2287660"/>
                  </a:cubicBezTo>
                  <a:lnTo>
                    <a:pt x="1774621" y="1877585"/>
                  </a:lnTo>
                  <a:cubicBezTo>
                    <a:pt x="1952954" y="1733884"/>
                    <a:pt x="2064978" y="1513151"/>
                    <a:pt x="2064978" y="1266254"/>
                  </a:cubicBezTo>
                  <a:cubicBezTo>
                    <a:pt x="2064978" y="825131"/>
                    <a:pt x="1707377" y="467530"/>
                    <a:pt x="1266254" y="467530"/>
                  </a:cubicBezTo>
                  <a:cubicBezTo>
                    <a:pt x="825131" y="467530"/>
                    <a:pt x="467530" y="825131"/>
                    <a:pt x="467530" y="1266254"/>
                  </a:cubicBezTo>
                  <a:cubicBezTo>
                    <a:pt x="467530" y="1513151"/>
                    <a:pt x="579554" y="1733884"/>
                    <a:pt x="757887" y="1877585"/>
                  </a:cubicBezTo>
                  <a:lnTo>
                    <a:pt x="520044" y="2287660"/>
                  </a:lnTo>
                  <a:cubicBezTo>
                    <a:pt x="204439" y="2058418"/>
                    <a:pt x="0" y="1686211"/>
                    <a:pt x="0" y="1266254"/>
                  </a:cubicBezTo>
                  <a:cubicBezTo>
                    <a:pt x="0" y="566921"/>
                    <a:pt x="566921" y="0"/>
                    <a:pt x="1266254" y="0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29" name="椭圆 5">
              <a:extLst>
                <a:ext uri="{FF2B5EF4-FFF2-40B4-BE49-F238E27FC236}">
                  <a16:creationId xmlns:a16="http://schemas.microsoft.com/office/drawing/2014/main" id="{5E5F97E9-5395-4495-A1CA-98C7C3517965}"/>
                </a:ext>
              </a:extLst>
            </p:cNvPr>
            <p:cNvSpPr/>
            <p:nvPr/>
          </p:nvSpPr>
          <p:spPr>
            <a:xfrm rot="7201070" flipH="1">
              <a:off x="6049169" y="3600741"/>
              <a:ext cx="2741186" cy="2476163"/>
            </a:xfrm>
            <a:custGeom>
              <a:avLst/>
              <a:gdLst/>
              <a:ahLst/>
              <a:cxnLst/>
              <a:rect l="l" t="t" r="r" b="b"/>
              <a:pathLst>
                <a:path w="2532508" h="2287660">
                  <a:moveTo>
                    <a:pt x="1266254" y="0"/>
                  </a:moveTo>
                  <a:cubicBezTo>
                    <a:pt x="1965587" y="0"/>
                    <a:pt x="2532508" y="566921"/>
                    <a:pt x="2532508" y="1266254"/>
                  </a:cubicBezTo>
                  <a:cubicBezTo>
                    <a:pt x="2532508" y="1686211"/>
                    <a:pt x="2328070" y="2058418"/>
                    <a:pt x="2012465" y="2287660"/>
                  </a:cubicBezTo>
                  <a:lnTo>
                    <a:pt x="1774621" y="1877585"/>
                  </a:lnTo>
                  <a:cubicBezTo>
                    <a:pt x="1952954" y="1733884"/>
                    <a:pt x="2064978" y="1513151"/>
                    <a:pt x="2064978" y="1266254"/>
                  </a:cubicBezTo>
                  <a:cubicBezTo>
                    <a:pt x="2064978" y="825131"/>
                    <a:pt x="1707377" y="467530"/>
                    <a:pt x="1266254" y="467530"/>
                  </a:cubicBezTo>
                  <a:cubicBezTo>
                    <a:pt x="825131" y="467530"/>
                    <a:pt x="467530" y="825131"/>
                    <a:pt x="467530" y="1266254"/>
                  </a:cubicBezTo>
                  <a:cubicBezTo>
                    <a:pt x="467530" y="1513151"/>
                    <a:pt x="579554" y="1733884"/>
                    <a:pt x="757887" y="1877585"/>
                  </a:cubicBezTo>
                  <a:lnTo>
                    <a:pt x="520044" y="2287660"/>
                  </a:lnTo>
                  <a:cubicBezTo>
                    <a:pt x="204439" y="2058418"/>
                    <a:pt x="0" y="1686211"/>
                    <a:pt x="0" y="1266254"/>
                  </a:cubicBezTo>
                  <a:cubicBezTo>
                    <a:pt x="0" y="566921"/>
                    <a:pt x="566921" y="0"/>
                    <a:pt x="1266254" y="0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30" name="椭圆 5">
              <a:extLst>
                <a:ext uri="{FF2B5EF4-FFF2-40B4-BE49-F238E27FC236}">
                  <a16:creationId xmlns:a16="http://schemas.microsoft.com/office/drawing/2014/main" id="{8C3D1174-3FAD-4217-9B70-7B1850D7FD0C}"/>
                </a:ext>
              </a:extLst>
            </p:cNvPr>
            <p:cNvSpPr/>
            <p:nvPr/>
          </p:nvSpPr>
          <p:spPr>
            <a:xfrm>
              <a:off x="4825939" y="1491338"/>
              <a:ext cx="2741188" cy="2476163"/>
            </a:xfrm>
            <a:custGeom>
              <a:avLst/>
              <a:gdLst/>
              <a:ahLst/>
              <a:cxnLst/>
              <a:rect l="l" t="t" r="r" b="b"/>
              <a:pathLst>
                <a:path w="2532508" h="2287660">
                  <a:moveTo>
                    <a:pt x="1266254" y="0"/>
                  </a:moveTo>
                  <a:cubicBezTo>
                    <a:pt x="1965587" y="0"/>
                    <a:pt x="2532508" y="566921"/>
                    <a:pt x="2532508" y="1266254"/>
                  </a:cubicBezTo>
                  <a:cubicBezTo>
                    <a:pt x="2532508" y="1686211"/>
                    <a:pt x="2328070" y="2058418"/>
                    <a:pt x="2012465" y="2287660"/>
                  </a:cubicBezTo>
                  <a:lnTo>
                    <a:pt x="1774621" y="1877585"/>
                  </a:lnTo>
                  <a:cubicBezTo>
                    <a:pt x="1952954" y="1733884"/>
                    <a:pt x="2064978" y="1513151"/>
                    <a:pt x="2064978" y="1266254"/>
                  </a:cubicBezTo>
                  <a:cubicBezTo>
                    <a:pt x="2064978" y="825131"/>
                    <a:pt x="1707377" y="467530"/>
                    <a:pt x="1266254" y="467530"/>
                  </a:cubicBezTo>
                  <a:cubicBezTo>
                    <a:pt x="825131" y="467530"/>
                    <a:pt x="467530" y="825131"/>
                    <a:pt x="467530" y="1266254"/>
                  </a:cubicBezTo>
                  <a:cubicBezTo>
                    <a:pt x="467530" y="1513151"/>
                    <a:pt x="579554" y="1733884"/>
                    <a:pt x="757887" y="1877585"/>
                  </a:cubicBezTo>
                  <a:lnTo>
                    <a:pt x="520044" y="2287660"/>
                  </a:lnTo>
                  <a:cubicBezTo>
                    <a:pt x="204439" y="2058418"/>
                    <a:pt x="0" y="1686211"/>
                    <a:pt x="0" y="1266254"/>
                  </a:cubicBezTo>
                  <a:cubicBezTo>
                    <a:pt x="0" y="566921"/>
                    <a:pt x="566921" y="0"/>
                    <a:pt x="1266254" y="0"/>
                  </a:cubicBezTo>
                  <a:close/>
                </a:path>
              </a:pathLst>
            </a:custGeom>
            <a:solidFill>
              <a:schemeClr val="bg2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31" name="椭圆 5">
              <a:extLst>
                <a:ext uri="{FF2B5EF4-FFF2-40B4-BE49-F238E27FC236}">
                  <a16:creationId xmlns:a16="http://schemas.microsoft.com/office/drawing/2014/main" id="{C894E3F6-9F34-4938-B927-3C736443A81B}"/>
                </a:ext>
              </a:extLst>
            </p:cNvPr>
            <p:cNvSpPr/>
            <p:nvPr/>
          </p:nvSpPr>
          <p:spPr>
            <a:xfrm rot="14398930">
              <a:off x="4882273" y="3228323"/>
              <a:ext cx="712082" cy="832028"/>
            </a:xfrm>
            <a:custGeom>
              <a:avLst/>
              <a:gdLst/>
              <a:ahLst/>
              <a:cxnLst/>
              <a:rect l="l" t="t" r="r" b="b"/>
              <a:pathLst>
                <a:path w="657873" h="768688">
                  <a:moveTo>
                    <a:pt x="616217" y="329503"/>
                  </a:moveTo>
                  <a:cubicBezTo>
                    <a:pt x="525657" y="503705"/>
                    <a:pt x="395646" y="654067"/>
                    <a:pt x="237844" y="768688"/>
                  </a:cubicBezTo>
                  <a:lnTo>
                    <a:pt x="0" y="358613"/>
                  </a:lnTo>
                  <a:cubicBezTo>
                    <a:pt x="114455" y="266385"/>
                    <a:pt x="201597" y="142425"/>
                    <a:pt x="248795" y="0"/>
                  </a:cubicBezTo>
                  <a:lnTo>
                    <a:pt x="657873" y="236351"/>
                  </a:lnTo>
                  <a:cubicBezTo>
                    <a:pt x="646352" y="268555"/>
                    <a:pt x="631874" y="299385"/>
                    <a:pt x="616217" y="329503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25400" dist="25400" dir="19800000" sx="98000" sy="98000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C1A6CA-950B-4A68-8C6A-66956847897F}"/>
                </a:ext>
              </a:extLst>
            </p:cNvPr>
            <p:cNvSpPr txBox="1"/>
            <p:nvPr/>
          </p:nvSpPr>
          <p:spPr>
            <a:xfrm rot="18671010">
              <a:off x="6730567" y="3285872"/>
              <a:ext cx="835914" cy="454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dirty="0">
                  <a:solidFill>
                    <a:prstClr val="white"/>
                  </a:solidFill>
                  <a:latin typeface="+mj-ea"/>
                  <a:ea typeface="+mj-ea"/>
                </a:rPr>
                <a:t>01</a:t>
              </a:r>
              <a:endParaRPr lang="zh-CN" altLang="en-US" sz="220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C7822A-1E80-4670-981A-F027C4D0FD14}"/>
                </a:ext>
              </a:extLst>
            </p:cNvPr>
            <p:cNvSpPr txBox="1"/>
            <p:nvPr/>
          </p:nvSpPr>
          <p:spPr>
            <a:xfrm>
              <a:off x="4812331" y="3442483"/>
              <a:ext cx="863356" cy="462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dirty="0">
                  <a:solidFill>
                    <a:prstClr val="white"/>
                  </a:solidFill>
                  <a:latin typeface="+mj-ea"/>
                  <a:ea typeface="+mj-ea"/>
                </a:rPr>
                <a:t>02</a:t>
              </a:r>
              <a:endParaRPr lang="zh-CN" altLang="en-US" sz="220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07F77D-C79C-43A8-8F7C-AB495AEFA393}"/>
                </a:ext>
              </a:extLst>
            </p:cNvPr>
            <p:cNvSpPr txBox="1"/>
            <p:nvPr/>
          </p:nvSpPr>
          <p:spPr>
            <a:xfrm rot="4214599">
              <a:off x="5898727" y="5034032"/>
              <a:ext cx="798138" cy="454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dirty="0">
                  <a:solidFill>
                    <a:prstClr val="white"/>
                  </a:solidFill>
                  <a:latin typeface="+mj-ea"/>
                  <a:ea typeface="+mj-ea"/>
                </a:rPr>
                <a:t>03</a:t>
              </a:r>
              <a:endParaRPr lang="zh-CN" altLang="en-US" sz="220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等腰三角形 36">
              <a:extLst>
                <a:ext uri="{FF2B5EF4-FFF2-40B4-BE49-F238E27FC236}">
                  <a16:creationId xmlns:a16="http://schemas.microsoft.com/office/drawing/2014/main" id="{F5B65F3B-C2BD-429F-90F2-8FA433269523}"/>
                </a:ext>
              </a:extLst>
            </p:cNvPr>
            <p:cNvSpPr/>
            <p:nvPr/>
          </p:nvSpPr>
          <p:spPr>
            <a:xfrm>
              <a:off x="5404852" y="3523438"/>
              <a:ext cx="1585468" cy="1370117"/>
            </a:xfrm>
            <a:custGeom>
              <a:avLst/>
              <a:gdLst/>
              <a:ahLst/>
              <a:cxnLst/>
              <a:rect l="l" t="t" r="r" b="b"/>
              <a:pathLst>
                <a:path w="1095615" h="961048">
                  <a:moveTo>
                    <a:pt x="178526" y="0"/>
                  </a:moveTo>
                  <a:cubicBezTo>
                    <a:pt x="278720" y="82542"/>
                    <a:pt x="407363" y="130592"/>
                    <a:pt x="547229" y="130592"/>
                  </a:cubicBezTo>
                  <a:cubicBezTo>
                    <a:pt x="686636" y="130592"/>
                    <a:pt x="814895" y="82857"/>
                    <a:pt x="914952" y="810"/>
                  </a:cubicBezTo>
                  <a:lnTo>
                    <a:pt x="1095615" y="312297"/>
                  </a:lnTo>
                  <a:cubicBezTo>
                    <a:pt x="871706" y="397439"/>
                    <a:pt x="713331" y="614376"/>
                    <a:pt x="713331" y="868304"/>
                  </a:cubicBezTo>
                  <a:cubicBezTo>
                    <a:pt x="713331" y="899966"/>
                    <a:pt x="715794" y="931053"/>
                    <a:pt x="722681" y="961048"/>
                  </a:cubicBezTo>
                  <a:lnTo>
                    <a:pt x="371495" y="961048"/>
                  </a:lnTo>
                  <a:lnTo>
                    <a:pt x="381327" y="863513"/>
                  </a:lnTo>
                  <a:cubicBezTo>
                    <a:pt x="381327" y="609939"/>
                    <a:pt x="223393" y="393252"/>
                    <a:pt x="0" y="307803"/>
                  </a:cubicBezTo>
                  <a:close/>
                </a:path>
              </a:pathLst>
            </a:cu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4" name="椭圆 5">
              <a:extLst>
                <a:ext uri="{FF2B5EF4-FFF2-40B4-BE49-F238E27FC236}">
                  <a16:creationId xmlns:a16="http://schemas.microsoft.com/office/drawing/2014/main" id="{1C0C8895-0A92-44BF-987E-BFE4E49E1176}"/>
                </a:ext>
              </a:extLst>
            </p:cNvPr>
            <p:cNvSpPr/>
            <p:nvPr/>
          </p:nvSpPr>
          <p:spPr>
            <a:xfrm rot="7195113">
              <a:off x="5893159" y="4787844"/>
              <a:ext cx="712082" cy="832028"/>
            </a:xfrm>
            <a:custGeom>
              <a:avLst/>
              <a:gdLst/>
              <a:ahLst/>
              <a:cxnLst/>
              <a:rect l="l" t="t" r="r" b="b"/>
              <a:pathLst>
                <a:path w="657873" h="768688">
                  <a:moveTo>
                    <a:pt x="616217" y="329503"/>
                  </a:moveTo>
                  <a:cubicBezTo>
                    <a:pt x="525657" y="503705"/>
                    <a:pt x="395646" y="654067"/>
                    <a:pt x="237844" y="768688"/>
                  </a:cubicBezTo>
                  <a:lnTo>
                    <a:pt x="0" y="358613"/>
                  </a:lnTo>
                  <a:cubicBezTo>
                    <a:pt x="114455" y="266385"/>
                    <a:pt x="201597" y="142425"/>
                    <a:pt x="248795" y="0"/>
                  </a:cubicBezTo>
                  <a:lnTo>
                    <a:pt x="657873" y="236351"/>
                  </a:lnTo>
                  <a:cubicBezTo>
                    <a:pt x="646352" y="268555"/>
                    <a:pt x="631874" y="299385"/>
                    <a:pt x="616217" y="329503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outerShdw blurRad="25400" dist="25400" dir="13500000" sx="98000" sy="98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1FADFB-F081-4C27-8B35-46C1272204EF}"/>
                </a:ext>
              </a:extLst>
            </p:cNvPr>
            <p:cNvSpPr txBox="1"/>
            <p:nvPr/>
          </p:nvSpPr>
          <p:spPr>
            <a:xfrm rot="4054594">
              <a:off x="5856522" y="4978311"/>
              <a:ext cx="835914" cy="454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dirty="0">
                  <a:solidFill>
                    <a:prstClr val="white"/>
                  </a:solidFill>
                  <a:latin typeface="+mj-ea"/>
                  <a:ea typeface="+mj-ea"/>
                </a:rPr>
                <a:t>03</a:t>
              </a:r>
              <a:endParaRPr lang="zh-CN" altLang="en-US" sz="220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矩形 61">
              <a:extLst>
                <a:ext uri="{FF2B5EF4-FFF2-40B4-BE49-F238E27FC236}">
                  <a16:creationId xmlns:a16="http://schemas.microsoft.com/office/drawing/2014/main" id="{2CFC376F-9DAD-43A7-86AA-8AE6F5849E5F}"/>
                </a:ext>
              </a:extLst>
            </p:cNvPr>
            <p:cNvSpPr/>
            <p:nvPr/>
          </p:nvSpPr>
          <p:spPr>
            <a:xfrm>
              <a:off x="5378066" y="2817681"/>
              <a:ext cx="1645013" cy="363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ea"/>
                  <a:ea typeface="+mj-ea"/>
                </a:rPr>
                <a:t>수해 위험 강수량</a:t>
              </a:r>
              <a:endPara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endParaRPr>
            </a:p>
          </p:txBody>
        </p:sp>
        <p:sp>
          <p:nvSpPr>
            <p:cNvPr id="47" name="矩形 62">
              <a:extLst>
                <a:ext uri="{FF2B5EF4-FFF2-40B4-BE49-F238E27FC236}">
                  <a16:creationId xmlns:a16="http://schemas.microsoft.com/office/drawing/2014/main" id="{2228F374-6D53-4B3D-B379-AC274A14B99D}"/>
                </a:ext>
              </a:extLst>
            </p:cNvPr>
            <p:cNvSpPr/>
            <p:nvPr/>
          </p:nvSpPr>
          <p:spPr>
            <a:xfrm>
              <a:off x="4303423" y="4945024"/>
              <a:ext cx="1455698" cy="363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ea"/>
                  <a:ea typeface="+mj-ea"/>
                </a:rPr>
                <a:t>수해 위험 지역</a:t>
              </a:r>
              <a:endPara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endParaRPr>
            </a:p>
          </p:txBody>
        </p:sp>
        <p:sp>
          <p:nvSpPr>
            <p:cNvPr id="48" name="矩形 63">
              <a:extLst>
                <a:ext uri="{FF2B5EF4-FFF2-40B4-BE49-F238E27FC236}">
                  <a16:creationId xmlns:a16="http://schemas.microsoft.com/office/drawing/2014/main" id="{0A5BE278-32D7-4FDD-891E-050D6575D32B}"/>
                </a:ext>
              </a:extLst>
            </p:cNvPr>
            <p:cNvSpPr/>
            <p:nvPr/>
          </p:nvSpPr>
          <p:spPr>
            <a:xfrm>
              <a:off x="6721505" y="4904022"/>
              <a:ext cx="1203842" cy="363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ea"/>
                  <a:ea typeface="+mj-ea"/>
                </a:rPr>
                <a:t>홍수 주의보</a:t>
              </a:r>
              <a:endPara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9" name="Group 24">
            <a:extLst>
              <a:ext uri="{FF2B5EF4-FFF2-40B4-BE49-F238E27FC236}">
                <a16:creationId xmlns:a16="http://schemas.microsoft.com/office/drawing/2014/main" id="{57171845-724A-416A-AE11-8FAAA49AA95B}"/>
              </a:ext>
            </a:extLst>
          </p:cNvPr>
          <p:cNvGrpSpPr/>
          <p:nvPr/>
        </p:nvGrpSpPr>
        <p:grpSpPr>
          <a:xfrm>
            <a:off x="879817" y="918213"/>
            <a:ext cx="431351" cy="429980"/>
            <a:chOff x="5546467" y="1358621"/>
            <a:chExt cx="946657" cy="946657"/>
          </a:xfrm>
        </p:grpSpPr>
        <p:sp>
          <p:nvSpPr>
            <p:cNvPr id="50" name="Oval 25">
              <a:extLst>
                <a:ext uri="{FF2B5EF4-FFF2-40B4-BE49-F238E27FC236}">
                  <a16:creationId xmlns:a16="http://schemas.microsoft.com/office/drawing/2014/main" id="{226E18E5-ABFF-4891-B669-F83FA8BFBFC3}"/>
                </a:ext>
              </a:extLst>
            </p:cNvPr>
            <p:cNvSpPr/>
            <p:nvPr/>
          </p:nvSpPr>
          <p:spPr>
            <a:xfrm>
              <a:off x="5546467" y="1358621"/>
              <a:ext cx="946657" cy="94665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" name="Group 26">
              <a:extLst>
                <a:ext uri="{FF2B5EF4-FFF2-40B4-BE49-F238E27FC236}">
                  <a16:creationId xmlns:a16="http://schemas.microsoft.com/office/drawing/2014/main" id="{310FF418-065D-4B00-83E3-DFED7122C680}"/>
                </a:ext>
              </a:extLst>
            </p:cNvPr>
            <p:cNvGrpSpPr/>
            <p:nvPr/>
          </p:nvGrpSpPr>
          <p:grpSpPr>
            <a:xfrm>
              <a:off x="5787623" y="1552295"/>
              <a:ext cx="464344" cy="464344"/>
              <a:chOff x="8216107" y="1647825"/>
              <a:chExt cx="464344" cy="464344"/>
            </a:xfrm>
            <a:solidFill>
              <a:schemeClr val="bg1"/>
            </a:solidFill>
          </p:grpSpPr>
          <p:sp>
            <p:nvSpPr>
              <p:cNvPr id="52" name="AutoShape 81">
                <a:extLst>
                  <a:ext uri="{FF2B5EF4-FFF2-40B4-BE49-F238E27FC236}">
                    <a16:creationId xmlns:a16="http://schemas.microsoft.com/office/drawing/2014/main" id="{D144D958-70D3-4F7A-97E8-78B0C1951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6107" y="164782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3" name="AutoShape 82">
                <a:extLst>
                  <a:ext uri="{FF2B5EF4-FFF2-40B4-BE49-F238E27FC236}">
                    <a16:creationId xmlns:a16="http://schemas.microsoft.com/office/drawing/2014/main" id="{E067C0EC-9F1D-4735-96D3-1012C2682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9763" y="202485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4" name="Group 29">
            <a:extLst>
              <a:ext uri="{FF2B5EF4-FFF2-40B4-BE49-F238E27FC236}">
                <a16:creationId xmlns:a16="http://schemas.microsoft.com/office/drawing/2014/main" id="{A2F3C7D3-17DF-4E77-A8C0-DFB848454405}"/>
              </a:ext>
            </a:extLst>
          </p:cNvPr>
          <p:cNvGrpSpPr/>
          <p:nvPr/>
        </p:nvGrpSpPr>
        <p:grpSpPr>
          <a:xfrm>
            <a:off x="7879603" y="2043601"/>
            <a:ext cx="431351" cy="429980"/>
            <a:chOff x="6581517" y="3126302"/>
            <a:chExt cx="946657" cy="946657"/>
          </a:xfrm>
        </p:grpSpPr>
        <p:sp>
          <p:nvSpPr>
            <p:cNvPr id="55" name="Oval 30">
              <a:extLst>
                <a:ext uri="{FF2B5EF4-FFF2-40B4-BE49-F238E27FC236}">
                  <a16:creationId xmlns:a16="http://schemas.microsoft.com/office/drawing/2014/main" id="{BFAFE1F2-8320-4F88-95D1-E059375B0BB2}"/>
                </a:ext>
              </a:extLst>
            </p:cNvPr>
            <p:cNvSpPr/>
            <p:nvPr/>
          </p:nvSpPr>
          <p:spPr>
            <a:xfrm>
              <a:off x="6581517" y="3126302"/>
              <a:ext cx="946657" cy="9466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6" name="Group 31">
              <a:extLst>
                <a:ext uri="{FF2B5EF4-FFF2-40B4-BE49-F238E27FC236}">
                  <a16:creationId xmlns:a16="http://schemas.microsoft.com/office/drawing/2014/main" id="{A3DE5FC8-6A59-4B2D-AFBF-DC135459B0DC}"/>
                </a:ext>
              </a:extLst>
            </p:cNvPr>
            <p:cNvGrpSpPr/>
            <p:nvPr/>
          </p:nvGrpSpPr>
          <p:grpSpPr>
            <a:xfrm>
              <a:off x="6822276" y="3381745"/>
              <a:ext cx="465138" cy="435769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57" name="AutoShape 110">
                <a:extLst>
                  <a:ext uri="{FF2B5EF4-FFF2-40B4-BE49-F238E27FC236}">
                    <a16:creationId xmlns:a16="http://schemas.microsoft.com/office/drawing/2014/main" id="{F13F7278-A905-4BCE-A4D1-2E8177F03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8" name="AutoShape 111">
                <a:extLst>
                  <a:ext uri="{FF2B5EF4-FFF2-40B4-BE49-F238E27FC236}">
                    <a16:creationId xmlns:a16="http://schemas.microsoft.com/office/drawing/2014/main" id="{EB163181-EF45-422D-9939-E869BE4CD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9" name="Group 34">
            <a:extLst>
              <a:ext uri="{FF2B5EF4-FFF2-40B4-BE49-F238E27FC236}">
                <a16:creationId xmlns:a16="http://schemas.microsoft.com/office/drawing/2014/main" id="{1B2D9422-B7A7-4B06-A12A-2D804C1CA99D}"/>
              </a:ext>
            </a:extLst>
          </p:cNvPr>
          <p:cNvGrpSpPr/>
          <p:nvPr/>
        </p:nvGrpSpPr>
        <p:grpSpPr>
          <a:xfrm>
            <a:off x="346524" y="3078795"/>
            <a:ext cx="431351" cy="429980"/>
            <a:chOff x="7565793" y="4884458"/>
            <a:chExt cx="946657" cy="946657"/>
          </a:xfrm>
        </p:grpSpPr>
        <p:sp>
          <p:nvSpPr>
            <p:cNvPr id="60" name="Oval 35">
              <a:extLst>
                <a:ext uri="{FF2B5EF4-FFF2-40B4-BE49-F238E27FC236}">
                  <a16:creationId xmlns:a16="http://schemas.microsoft.com/office/drawing/2014/main" id="{675B8799-6D55-4B3C-A93B-7B3E14CBF41D}"/>
                </a:ext>
              </a:extLst>
            </p:cNvPr>
            <p:cNvSpPr/>
            <p:nvPr/>
          </p:nvSpPr>
          <p:spPr>
            <a:xfrm>
              <a:off x="7565793" y="4884458"/>
              <a:ext cx="946657" cy="9466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1" name="Group 36">
              <a:extLst>
                <a:ext uri="{FF2B5EF4-FFF2-40B4-BE49-F238E27FC236}">
                  <a16:creationId xmlns:a16="http://schemas.microsoft.com/office/drawing/2014/main" id="{589BCD46-DEFD-4DF2-93FB-11A926281609}"/>
                </a:ext>
              </a:extLst>
            </p:cNvPr>
            <p:cNvGrpSpPr/>
            <p:nvPr/>
          </p:nvGrpSpPr>
          <p:grpSpPr>
            <a:xfrm>
              <a:off x="7834659" y="5132361"/>
              <a:ext cx="464344" cy="450850"/>
              <a:chOff x="8243817" y="4449763"/>
              <a:chExt cx="464344" cy="450850"/>
            </a:xfrm>
            <a:solidFill>
              <a:schemeClr val="bg1"/>
            </a:solidFill>
          </p:grpSpPr>
          <p:sp>
            <p:nvSpPr>
              <p:cNvPr id="62" name="AutoShape 16">
                <a:extLst>
                  <a:ext uri="{FF2B5EF4-FFF2-40B4-BE49-F238E27FC236}">
                    <a16:creationId xmlns:a16="http://schemas.microsoft.com/office/drawing/2014/main" id="{649223B5-CB16-43A0-A153-5388078C0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8675" y="4696619"/>
                <a:ext cx="57944" cy="587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4841"/>
                      <a:pt x="0" y="10800"/>
                    </a:cubicBezTo>
                    <a:cubicBezTo>
                      <a:pt x="0" y="16758"/>
                      <a:pt x="4838" y="21599"/>
                      <a:pt x="10800" y="21599"/>
                    </a:cubicBezTo>
                    <a:cubicBezTo>
                      <a:pt x="16761" y="21599"/>
                      <a:pt x="21600" y="16758"/>
                      <a:pt x="21600" y="10800"/>
                    </a:cubicBezTo>
                    <a:cubicBezTo>
                      <a:pt x="21600" y="4841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3" name="AutoShape 17">
                <a:extLst>
                  <a:ext uri="{FF2B5EF4-FFF2-40B4-BE49-F238E27FC236}">
                    <a16:creationId xmlns:a16="http://schemas.microsoft.com/office/drawing/2014/main" id="{6CDF48F8-0AA5-48D6-B813-78A90B38D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817" y="4449763"/>
                <a:ext cx="464344" cy="450850"/>
              </a:xfrm>
              <a:custGeom>
                <a:avLst/>
                <a:gdLst>
                  <a:gd name="T0" fmla="*/ 10473 w 20946"/>
                  <a:gd name="T1" fmla="*/ 10800 h 21600"/>
                  <a:gd name="T2" fmla="*/ 10473 w 20946"/>
                  <a:gd name="T3" fmla="*/ 10800 h 21600"/>
                  <a:gd name="T4" fmla="*/ 10473 w 20946"/>
                  <a:gd name="T5" fmla="*/ 10800 h 21600"/>
                  <a:gd name="T6" fmla="*/ 10473 w 20946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46" h="21600">
                    <a:moveTo>
                      <a:pt x="18509" y="15329"/>
                    </a:moveTo>
                    <a:lnTo>
                      <a:pt x="11782" y="15329"/>
                    </a:lnTo>
                    <a:cubicBezTo>
                      <a:pt x="10699" y="15329"/>
                      <a:pt x="9818" y="14391"/>
                      <a:pt x="9818" y="13238"/>
                    </a:cubicBezTo>
                    <a:cubicBezTo>
                      <a:pt x="9818" y="12086"/>
                      <a:pt x="10699" y="11148"/>
                      <a:pt x="11782" y="11148"/>
                    </a:cubicBezTo>
                    <a:lnTo>
                      <a:pt x="17673" y="11148"/>
                    </a:lnTo>
                    <a:cubicBezTo>
                      <a:pt x="18077" y="11142"/>
                      <a:pt x="18477" y="10934"/>
                      <a:pt x="18721" y="10588"/>
                    </a:cubicBezTo>
                    <a:cubicBezTo>
                      <a:pt x="18789" y="10491"/>
                      <a:pt x="18842" y="10381"/>
                      <a:pt x="18885" y="10267"/>
                    </a:cubicBezTo>
                    <a:cubicBezTo>
                      <a:pt x="18890" y="10251"/>
                      <a:pt x="18901" y="10239"/>
                      <a:pt x="18906" y="10224"/>
                    </a:cubicBezTo>
                    <a:cubicBezTo>
                      <a:pt x="19377" y="10880"/>
                      <a:pt x="19636" y="11686"/>
                      <a:pt x="19636" y="12541"/>
                    </a:cubicBezTo>
                    <a:cubicBezTo>
                      <a:pt x="19636" y="13613"/>
                      <a:pt x="19230" y="14607"/>
                      <a:pt x="18509" y="15329"/>
                    </a:cubicBezTo>
                    <a:moveTo>
                      <a:pt x="17673" y="17767"/>
                    </a:moveTo>
                    <a:cubicBezTo>
                      <a:pt x="17673" y="19114"/>
                      <a:pt x="16647" y="20206"/>
                      <a:pt x="15382" y="20206"/>
                    </a:cubicBezTo>
                    <a:lnTo>
                      <a:pt x="3600" y="20206"/>
                    </a:lnTo>
                    <a:cubicBezTo>
                      <a:pt x="2334" y="20206"/>
                      <a:pt x="1309" y="19114"/>
                      <a:pt x="1309" y="17767"/>
                    </a:cubicBezTo>
                    <a:lnTo>
                      <a:pt x="1309" y="6786"/>
                    </a:lnTo>
                    <a:cubicBezTo>
                      <a:pt x="1931" y="7334"/>
                      <a:pt x="2730" y="7664"/>
                      <a:pt x="3600" y="7664"/>
                    </a:cubicBezTo>
                    <a:lnTo>
                      <a:pt x="14400" y="7664"/>
                    </a:lnTo>
                    <a:lnTo>
                      <a:pt x="17018" y="7664"/>
                    </a:lnTo>
                    <a:cubicBezTo>
                      <a:pt x="17379" y="7664"/>
                      <a:pt x="17673" y="7976"/>
                      <a:pt x="17673" y="8361"/>
                    </a:cubicBezTo>
                    <a:lnTo>
                      <a:pt x="17673" y="9754"/>
                    </a:lnTo>
                    <a:lnTo>
                      <a:pt x="11782" y="9754"/>
                    </a:lnTo>
                    <a:cubicBezTo>
                      <a:pt x="9974" y="9754"/>
                      <a:pt x="8509" y="11314"/>
                      <a:pt x="8509" y="13238"/>
                    </a:cubicBezTo>
                    <a:cubicBezTo>
                      <a:pt x="8509" y="15163"/>
                      <a:pt x="9974" y="16722"/>
                      <a:pt x="11782" y="16722"/>
                    </a:cubicBezTo>
                    <a:lnTo>
                      <a:pt x="17673" y="16722"/>
                    </a:lnTo>
                    <a:cubicBezTo>
                      <a:pt x="17673" y="16722"/>
                      <a:pt x="17673" y="17767"/>
                      <a:pt x="17673" y="17767"/>
                    </a:cubicBezTo>
                    <a:close/>
                    <a:moveTo>
                      <a:pt x="16363" y="5574"/>
                    </a:moveTo>
                    <a:lnTo>
                      <a:pt x="16363" y="6270"/>
                    </a:lnTo>
                    <a:lnTo>
                      <a:pt x="14400" y="6270"/>
                    </a:lnTo>
                    <a:lnTo>
                      <a:pt x="3600" y="6270"/>
                    </a:lnTo>
                    <a:cubicBezTo>
                      <a:pt x="3246" y="6270"/>
                      <a:pt x="2916" y="6179"/>
                      <a:pt x="2617" y="6027"/>
                    </a:cubicBezTo>
                    <a:lnTo>
                      <a:pt x="2617" y="5574"/>
                    </a:lnTo>
                    <a:cubicBezTo>
                      <a:pt x="2617" y="5574"/>
                      <a:pt x="16363" y="5574"/>
                      <a:pt x="16363" y="5574"/>
                    </a:cubicBezTo>
                    <a:close/>
                    <a:moveTo>
                      <a:pt x="16363" y="4877"/>
                    </a:moveTo>
                    <a:lnTo>
                      <a:pt x="2617" y="4877"/>
                    </a:lnTo>
                    <a:lnTo>
                      <a:pt x="2617" y="4180"/>
                    </a:lnTo>
                    <a:lnTo>
                      <a:pt x="16363" y="4180"/>
                    </a:lnTo>
                    <a:cubicBezTo>
                      <a:pt x="16363" y="4180"/>
                      <a:pt x="16363" y="4877"/>
                      <a:pt x="16363" y="4877"/>
                    </a:cubicBezTo>
                    <a:close/>
                    <a:moveTo>
                      <a:pt x="16363" y="3483"/>
                    </a:moveTo>
                    <a:lnTo>
                      <a:pt x="2617" y="3483"/>
                    </a:lnTo>
                    <a:lnTo>
                      <a:pt x="2617" y="2787"/>
                    </a:lnTo>
                    <a:lnTo>
                      <a:pt x="16363" y="2787"/>
                    </a:lnTo>
                    <a:cubicBezTo>
                      <a:pt x="16363" y="2787"/>
                      <a:pt x="16363" y="3483"/>
                      <a:pt x="16363" y="3483"/>
                    </a:cubicBezTo>
                    <a:close/>
                    <a:moveTo>
                      <a:pt x="3600" y="1393"/>
                    </a:moveTo>
                    <a:lnTo>
                      <a:pt x="14400" y="1393"/>
                    </a:lnTo>
                    <a:lnTo>
                      <a:pt x="17018" y="1393"/>
                    </a:lnTo>
                    <a:cubicBezTo>
                      <a:pt x="17379" y="1393"/>
                      <a:pt x="17673" y="1705"/>
                      <a:pt x="17673" y="2090"/>
                    </a:cubicBezTo>
                    <a:lnTo>
                      <a:pt x="17673" y="3832"/>
                    </a:lnTo>
                    <a:lnTo>
                      <a:pt x="17673" y="4180"/>
                    </a:lnTo>
                    <a:lnTo>
                      <a:pt x="17673" y="6398"/>
                    </a:lnTo>
                    <a:cubicBezTo>
                      <a:pt x="17466" y="6321"/>
                      <a:pt x="17249" y="6270"/>
                      <a:pt x="17018" y="6270"/>
                    </a:cubicBezTo>
                    <a:lnTo>
                      <a:pt x="17018" y="5574"/>
                    </a:lnTo>
                    <a:lnTo>
                      <a:pt x="17018" y="4180"/>
                    </a:lnTo>
                    <a:lnTo>
                      <a:pt x="17018" y="2787"/>
                    </a:lnTo>
                    <a:cubicBezTo>
                      <a:pt x="17018" y="2401"/>
                      <a:pt x="16724" y="2090"/>
                      <a:pt x="16363" y="2090"/>
                    </a:cubicBezTo>
                    <a:lnTo>
                      <a:pt x="2617" y="2090"/>
                    </a:lnTo>
                    <a:cubicBezTo>
                      <a:pt x="2256" y="2090"/>
                      <a:pt x="1963" y="2401"/>
                      <a:pt x="1963" y="2787"/>
                    </a:cubicBezTo>
                    <a:lnTo>
                      <a:pt x="1963" y="4180"/>
                    </a:lnTo>
                    <a:lnTo>
                      <a:pt x="1963" y="5534"/>
                    </a:lnTo>
                    <a:cubicBezTo>
                      <a:pt x="1559" y="5094"/>
                      <a:pt x="1309" y="4495"/>
                      <a:pt x="1309" y="3832"/>
                    </a:cubicBezTo>
                    <a:cubicBezTo>
                      <a:pt x="1309" y="2485"/>
                      <a:pt x="2334" y="1393"/>
                      <a:pt x="3600" y="1393"/>
                    </a:cubicBezTo>
                    <a:moveTo>
                      <a:pt x="18983" y="8361"/>
                    </a:moveTo>
                    <a:lnTo>
                      <a:pt x="18982" y="8361"/>
                    </a:lnTo>
                    <a:lnTo>
                      <a:pt x="18982" y="4180"/>
                    </a:lnTo>
                    <a:lnTo>
                      <a:pt x="18982" y="3832"/>
                    </a:lnTo>
                    <a:lnTo>
                      <a:pt x="18982" y="2090"/>
                    </a:lnTo>
                    <a:cubicBezTo>
                      <a:pt x="18982" y="935"/>
                      <a:pt x="18102" y="0"/>
                      <a:pt x="17018" y="0"/>
                    </a:cubicBezTo>
                    <a:lnTo>
                      <a:pt x="14400" y="0"/>
                    </a:lnTo>
                    <a:lnTo>
                      <a:pt x="3600" y="0"/>
                    </a:lnTo>
                    <a:cubicBezTo>
                      <a:pt x="1614" y="0"/>
                      <a:pt x="0" y="1719"/>
                      <a:pt x="0" y="3832"/>
                    </a:cubicBezTo>
                    <a:lnTo>
                      <a:pt x="0" y="17767"/>
                    </a:lnTo>
                    <a:cubicBezTo>
                      <a:pt x="0" y="19880"/>
                      <a:pt x="1614" y="21600"/>
                      <a:pt x="3600" y="21600"/>
                    </a:cubicBezTo>
                    <a:lnTo>
                      <a:pt x="15382" y="21600"/>
                    </a:lnTo>
                    <a:cubicBezTo>
                      <a:pt x="17366" y="21600"/>
                      <a:pt x="18982" y="19880"/>
                      <a:pt x="18982" y="17767"/>
                    </a:cubicBezTo>
                    <a:lnTo>
                      <a:pt x="18982" y="16722"/>
                    </a:lnTo>
                    <a:lnTo>
                      <a:pt x="18983" y="16722"/>
                    </a:lnTo>
                    <a:cubicBezTo>
                      <a:pt x="21600" y="14631"/>
                      <a:pt x="21600" y="10452"/>
                      <a:pt x="18983" y="83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4" name="Group 39">
            <a:extLst>
              <a:ext uri="{FF2B5EF4-FFF2-40B4-BE49-F238E27FC236}">
                <a16:creationId xmlns:a16="http://schemas.microsoft.com/office/drawing/2014/main" id="{C36AEDB6-99BD-4EF1-8A8C-4EA4D0AEB60A}"/>
              </a:ext>
            </a:extLst>
          </p:cNvPr>
          <p:cNvGrpSpPr/>
          <p:nvPr/>
        </p:nvGrpSpPr>
        <p:grpSpPr>
          <a:xfrm>
            <a:off x="849827" y="947613"/>
            <a:ext cx="2434748" cy="1289086"/>
            <a:chOff x="673741" y="1859800"/>
            <a:chExt cx="3649595" cy="19384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81A2FCE-0B1F-4F91-B75B-A59A831051DB}"/>
                </a:ext>
              </a:extLst>
            </p:cNvPr>
            <p:cNvSpPr txBox="1"/>
            <p:nvPr/>
          </p:nvSpPr>
          <p:spPr>
            <a:xfrm>
              <a:off x="1365274" y="1859800"/>
              <a:ext cx="2597952" cy="555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/>
                  </a:solidFill>
                  <a:latin typeface="+mj-ea"/>
                  <a:ea typeface="+mj-ea"/>
                </a:rPr>
                <a:t>수해 위험 강수량</a:t>
              </a:r>
              <a:endParaRPr lang="en-GB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94ED694-C447-471B-BAA2-EA3350F295FD}"/>
                </a:ext>
              </a:extLst>
            </p:cNvPr>
            <p:cNvSpPr txBox="1"/>
            <p:nvPr/>
          </p:nvSpPr>
          <p:spPr>
            <a:xfrm>
              <a:off x="673741" y="2548648"/>
              <a:ext cx="3649595" cy="124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침수 시점의 최대 강수량을 기준으로 실시간 강수량 </a:t>
              </a:r>
              <a:endParaRPr lang="en-US" altLang="ko-KR" sz="16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지수를 계산</a:t>
              </a:r>
              <a:endParaRPr lang="en-GB" sz="16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7" name="Group 40">
            <a:extLst>
              <a:ext uri="{FF2B5EF4-FFF2-40B4-BE49-F238E27FC236}">
                <a16:creationId xmlns:a16="http://schemas.microsoft.com/office/drawing/2014/main" id="{5D88FC46-A200-41C8-9EAC-B733C3E46B29}"/>
              </a:ext>
            </a:extLst>
          </p:cNvPr>
          <p:cNvGrpSpPr/>
          <p:nvPr/>
        </p:nvGrpSpPr>
        <p:grpSpPr>
          <a:xfrm>
            <a:off x="308765" y="3139443"/>
            <a:ext cx="1915074" cy="1221791"/>
            <a:chOff x="670993" y="4173260"/>
            <a:chExt cx="2870622" cy="183725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7B8436C-1640-4A4F-B486-70DC1A1F69D5}"/>
                </a:ext>
              </a:extLst>
            </p:cNvPr>
            <p:cNvSpPr txBox="1"/>
            <p:nvPr/>
          </p:nvSpPr>
          <p:spPr>
            <a:xfrm>
              <a:off x="1347342" y="4173260"/>
              <a:ext cx="2194273" cy="555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3"/>
                  </a:solidFill>
                  <a:latin typeface="+mj-ea"/>
                  <a:ea typeface="+mj-ea"/>
                </a:rPr>
                <a:t>수해위험 지역</a:t>
              </a:r>
              <a:endParaRPr lang="en-GB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1F6B5E-7B26-43EC-8A49-670ABFD73CAE}"/>
                </a:ext>
              </a:extLst>
            </p:cNvPr>
            <p:cNvSpPr txBox="1"/>
            <p:nvPr/>
          </p:nvSpPr>
          <p:spPr>
            <a:xfrm>
              <a:off x="670993" y="4760913"/>
              <a:ext cx="2801539" cy="1249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수해 위험 지역을</a:t>
              </a:r>
              <a:endParaRPr lang="en-US" altLang="ko-KR" sz="16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위험 레벨에 따라 </a:t>
              </a:r>
              <a:endParaRPr lang="en-US" altLang="ko-KR" sz="16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지수로 계산</a:t>
              </a:r>
              <a:endParaRPr lang="en-GB" sz="16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Group 23">
            <a:extLst>
              <a:ext uri="{FF2B5EF4-FFF2-40B4-BE49-F238E27FC236}">
                <a16:creationId xmlns:a16="http://schemas.microsoft.com/office/drawing/2014/main" id="{D39212E3-88B0-45DD-BC52-6003CD6EC7F5}"/>
              </a:ext>
            </a:extLst>
          </p:cNvPr>
          <p:cNvGrpSpPr/>
          <p:nvPr/>
        </p:nvGrpSpPr>
        <p:grpSpPr>
          <a:xfrm>
            <a:off x="6560710" y="2103952"/>
            <a:ext cx="1823266" cy="1037738"/>
            <a:chOff x="8666402" y="2421141"/>
            <a:chExt cx="2733009" cy="156049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81F36C-9722-4114-BE4D-9831C90B1A92}"/>
                </a:ext>
              </a:extLst>
            </p:cNvPr>
            <p:cNvSpPr txBox="1"/>
            <p:nvPr/>
          </p:nvSpPr>
          <p:spPr>
            <a:xfrm>
              <a:off x="8904181" y="2421141"/>
              <a:ext cx="1790599" cy="555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  <a:latin typeface="+mj-ea"/>
                  <a:ea typeface="+mj-ea"/>
                </a:rPr>
                <a:t>홍수주의보</a:t>
              </a:r>
              <a:endParaRPr lang="en-GB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C913D8-DE49-4702-BD9F-AB65ED507BCC}"/>
                </a:ext>
              </a:extLst>
            </p:cNvPr>
            <p:cNvSpPr txBox="1"/>
            <p:nvPr/>
          </p:nvSpPr>
          <p:spPr>
            <a:xfrm>
              <a:off x="8666402" y="3102281"/>
              <a:ext cx="2733009" cy="879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홍수 주의보</a:t>
              </a:r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rPr>
                <a:t>경보 여부를 지수로 환산</a:t>
              </a:r>
              <a:endParaRPr lang="en-GB" sz="16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2AF672EF-C806-472F-849D-634F4C0D116E}"/>
              </a:ext>
            </a:extLst>
          </p:cNvPr>
          <p:cNvSpPr/>
          <p:nvPr/>
        </p:nvSpPr>
        <p:spPr>
          <a:xfrm>
            <a:off x="3785866" y="2521433"/>
            <a:ext cx="1498668" cy="151904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종합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위험도 계산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8CA66-2413-43C1-847C-CE579CDB3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17" y="3316637"/>
            <a:ext cx="870356" cy="870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04F752-E222-41F9-8D9D-4E8851BCC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02" y="1535869"/>
            <a:ext cx="594764" cy="5947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6375A2-3001-4125-B3FB-57E7B6D3FE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06" y="3418415"/>
            <a:ext cx="668042" cy="663849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B2D3A1-EA8C-4501-8A3D-E65536C80C3B}"/>
              </a:ext>
            </a:extLst>
          </p:cNvPr>
          <p:cNvSpPr/>
          <p:nvPr/>
        </p:nvSpPr>
        <p:spPr>
          <a:xfrm>
            <a:off x="64578" y="142359"/>
            <a:ext cx="1411078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서비스 프로세스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928645E-582C-4ABB-8850-10924D980536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</p:spTree>
    <p:extLst>
      <p:ext uri="{BB962C8B-B14F-4D97-AF65-F5344CB8AC3E}">
        <p14:creationId xmlns:p14="http://schemas.microsoft.com/office/powerpoint/2010/main" val="30727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12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30760" y="1812584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n-ea"/>
              </a:rPr>
              <a:t>완성하기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BC6A1B-B30C-4292-B22B-F680E5DFB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B2D3A1-EA8C-4501-8A3D-E65536C80C3B}"/>
              </a:ext>
            </a:extLst>
          </p:cNvPr>
          <p:cNvSpPr/>
          <p:nvPr/>
        </p:nvSpPr>
        <p:spPr>
          <a:xfrm>
            <a:off x="64578" y="142359"/>
            <a:ext cx="1411078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서비스 프로세스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98CE5-A6F5-469A-AB49-20B7C049EA31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  <p:grpSp>
        <p:nvGrpSpPr>
          <p:cNvPr id="95" name="Group 114">
            <a:extLst>
              <a:ext uri="{FF2B5EF4-FFF2-40B4-BE49-F238E27FC236}">
                <a16:creationId xmlns:a16="http://schemas.microsoft.com/office/drawing/2014/main" id="{04730F88-04F6-4A43-A675-6E92CD54A076}"/>
              </a:ext>
            </a:extLst>
          </p:cNvPr>
          <p:cNvGrpSpPr>
            <a:grpSpLocks/>
          </p:cNvGrpSpPr>
          <p:nvPr/>
        </p:nvGrpSpPr>
        <p:grpSpPr bwMode="auto">
          <a:xfrm>
            <a:off x="4049755" y="1516515"/>
            <a:ext cx="134938" cy="558800"/>
            <a:chOff x="3716" y="1912"/>
            <a:chExt cx="85" cy="352"/>
          </a:xfrm>
          <a:solidFill>
            <a:srgbClr val="C00000"/>
          </a:solidFill>
        </p:grpSpPr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2D835C14-26F7-4A70-9F2E-3E1A6477E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" y="1912"/>
              <a:ext cx="85" cy="42"/>
            </a:xfrm>
            <a:custGeom>
              <a:avLst/>
              <a:gdLst>
                <a:gd name="T0" fmla="*/ 3 w 85"/>
                <a:gd name="T1" fmla="*/ 31 h 42"/>
                <a:gd name="T2" fmla="*/ 5 w 85"/>
                <a:gd name="T3" fmla="*/ 33 h 42"/>
                <a:gd name="T4" fmla="*/ 10 w 85"/>
                <a:gd name="T5" fmla="*/ 35 h 42"/>
                <a:gd name="T6" fmla="*/ 17 w 85"/>
                <a:gd name="T7" fmla="*/ 38 h 42"/>
                <a:gd name="T8" fmla="*/ 21 w 85"/>
                <a:gd name="T9" fmla="*/ 40 h 42"/>
                <a:gd name="T10" fmla="*/ 29 w 85"/>
                <a:gd name="T11" fmla="*/ 42 h 42"/>
                <a:gd name="T12" fmla="*/ 36 w 85"/>
                <a:gd name="T13" fmla="*/ 42 h 42"/>
                <a:gd name="T14" fmla="*/ 43 w 85"/>
                <a:gd name="T15" fmla="*/ 42 h 42"/>
                <a:gd name="T16" fmla="*/ 52 w 85"/>
                <a:gd name="T17" fmla="*/ 42 h 42"/>
                <a:gd name="T18" fmla="*/ 59 w 85"/>
                <a:gd name="T19" fmla="*/ 42 h 42"/>
                <a:gd name="T20" fmla="*/ 64 w 85"/>
                <a:gd name="T21" fmla="*/ 40 h 42"/>
                <a:gd name="T22" fmla="*/ 71 w 85"/>
                <a:gd name="T23" fmla="*/ 38 h 42"/>
                <a:gd name="T24" fmla="*/ 76 w 85"/>
                <a:gd name="T25" fmla="*/ 35 h 42"/>
                <a:gd name="T26" fmla="*/ 81 w 85"/>
                <a:gd name="T27" fmla="*/ 33 h 42"/>
                <a:gd name="T28" fmla="*/ 83 w 85"/>
                <a:gd name="T29" fmla="*/ 28 h 42"/>
                <a:gd name="T30" fmla="*/ 85 w 85"/>
                <a:gd name="T31" fmla="*/ 26 h 42"/>
                <a:gd name="T32" fmla="*/ 85 w 85"/>
                <a:gd name="T33" fmla="*/ 21 h 42"/>
                <a:gd name="T34" fmla="*/ 85 w 85"/>
                <a:gd name="T35" fmla="*/ 19 h 42"/>
                <a:gd name="T36" fmla="*/ 83 w 85"/>
                <a:gd name="T37" fmla="*/ 14 h 42"/>
                <a:gd name="T38" fmla="*/ 81 w 85"/>
                <a:gd name="T39" fmla="*/ 12 h 42"/>
                <a:gd name="T40" fmla="*/ 76 w 85"/>
                <a:gd name="T41" fmla="*/ 7 h 42"/>
                <a:gd name="T42" fmla="*/ 71 w 85"/>
                <a:gd name="T43" fmla="*/ 5 h 42"/>
                <a:gd name="T44" fmla="*/ 64 w 85"/>
                <a:gd name="T45" fmla="*/ 2 h 42"/>
                <a:gd name="T46" fmla="*/ 57 w 85"/>
                <a:gd name="T47" fmla="*/ 2 h 42"/>
                <a:gd name="T48" fmla="*/ 50 w 85"/>
                <a:gd name="T49" fmla="*/ 0 h 42"/>
                <a:gd name="T50" fmla="*/ 43 w 85"/>
                <a:gd name="T51" fmla="*/ 0 h 42"/>
                <a:gd name="T52" fmla="*/ 36 w 85"/>
                <a:gd name="T53" fmla="*/ 2 h 42"/>
                <a:gd name="T54" fmla="*/ 29 w 85"/>
                <a:gd name="T55" fmla="*/ 2 h 42"/>
                <a:gd name="T56" fmla="*/ 21 w 85"/>
                <a:gd name="T57" fmla="*/ 5 h 42"/>
                <a:gd name="T58" fmla="*/ 14 w 85"/>
                <a:gd name="T59" fmla="*/ 7 h 42"/>
                <a:gd name="T60" fmla="*/ 10 w 85"/>
                <a:gd name="T61" fmla="*/ 9 h 42"/>
                <a:gd name="T62" fmla="*/ 5 w 85"/>
                <a:gd name="T63" fmla="*/ 12 h 42"/>
                <a:gd name="T64" fmla="*/ 3 w 85"/>
                <a:gd name="T65" fmla="*/ 14 h 42"/>
                <a:gd name="T66" fmla="*/ 0 w 85"/>
                <a:gd name="T67" fmla="*/ 19 h 42"/>
                <a:gd name="T68" fmla="*/ 0 w 85"/>
                <a:gd name="T69" fmla="*/ 21 h 42"/>
                <a:gd name="T70" fmla="*/ 0 w 85"/>
                <a:gd name="T71" fmla="*/ 26 h 42"/>
                <a:gd name="T72" fmla="*/ 3 w 85"/>
                <a:gd name="T73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42">
                  <a:moveTo>
                    <a:pt x="3" y="31"/>
                  </a:moveTo>
                  <a:lnTo>
                    <a:pt x="5" y="33"/>
                  </a:lnTo>
                  <a:lnTo>
                    <a:pt x="10" y="35"/>
                  </a:lnTo>
                  <a:lnTo>
                    <a:pt x="17" y="38"/>
                  </a:lnTo>
                  <a:lnTo>
                    <a:pt x="21" y="40"/>
                  </a:lnTo>
                  <a:lnTo>
                    <a:pt x="29" y="42"/>
                  </a:lnTo>
                  <a:lnTo>
                    <a:pt x="36" y="42"/>
                  </a:lnTo>
                  <a:lnTo>
                    <a:pt x="43" y="42"/>
                  </a:lnTo>
                  <a:lnTo>
                    <a:pt x="52" y="42"/>
                  </a:lnTo>
                  <a:lnTo>
                    <a:pt x="59" y="42"/>
                  </a:lnTo>
                  <a:lnTo>
                    <a:pt x="64" y="40"/>
                  </a:lnTo>
                  <a:lnTo>
                    <a:pt x="71" y="38"/>
                  </a:lnTo>
                  <a:lnTo>
                    <a:pt x="76" y="35"/>
                  </a:lnTo>
                  <a:lnTo>
                    <a:pt x="81" y="33"/>
                  </a:lnTo>
                  <a:lnTo>
                    <a:pt x="83" y="28"/>
                  </a:lnTo>
                  <a:lnTo>
                    <a:pt x="85" y="26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3" y="14"/>
                  </a:lnTo>
                  <a:lnTo>
                    <a:pt x="81" y="12"/>
                  </a:lnTo>
                  <a:lnTo>
                    <a:pt x="76" y="7"/>
                  </a:lnTo>
                  <a:lnTo>
                    <a:pt x="71" y="5"/>
                  </a:lnTo>
                  <a:lnTo>
                    <a:pt x="64" y="2"/>
                  </a:lnTo>
                  <a:lnTo>
                    <a:pt x="57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36" y="2"/>
                  </a:lnTo>
                  <a:lnTo>
                    <a:pt x="29" y="2"/>
                  </a:lnTo>
                  <a:lnTo>
                    <a:pt x="21" y="5"/>
                  </a:lnTo>
                  <a:lnTo>
                    <a:pt x="14" y="7"/>
                  </a:lnTo>
                  <a:lnTo>
                    <a:pt x="10" y="9"/>
                  </a:lnTo>
                  <a:lnTo>
                    <a:pt x="5" y="12"/>
                  </a:lnTo>
                  <a:lnTo>
                    <a:pt x="3" y="14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3" y="3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19A4BC98-4848-40CF-B723-4E659D37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" y="1933"/>
              <a:ext cx="85" cy="331"/>
            </a:xfrm>
            <a:custGeom>
              <a:avLst/>
              <a:gdLst>
                <a:gd name="T0" fmla="*/ 85 w 85"/>
                <a:gd name="T1" fmla="*/ 5 h 331"/>
                <a:gd name="T2" fmla="*/ 83 w 85"/>
                <a:gd name="T3" fmla="*/ 7 h 331"/>
                <a:gd name="T4" fmla="*/ 81 w 85"/>
                <a:gd name="T5" fmla="*/ 12 h 331"/>
                <a:gd name="T6" fmla="*/ 76 w 85"/>
                <a:gd name="T7" fmla="*/ 14 h 331"/>
                <a:gd name="T8" fmla="*/ 71 w 85"/>
                <a:gd name="T9" fmla="*/ 17 h 331"/>
                <a:gd name="T10" fmla="*/ 64 w 85"/>
                <a:gd name="T11" fmla="*/ 19 h 331"/>
                <a:gd name="T12" fmla="*/ 59 w 85"/>
                <a:gd name="T13" fmla="*/ 21 h 331"/>
                <a:gd name="T14" fmla="*/ 52 w 85"/>
                <a:gd name="T15" fmla="*/ 21 h 331"/>
                <a:gd name="T16" fmla="*/ 43 w 85"/>
                <a:gd name="T17" fmla="*/ 21 h 331"/>
                <a:gd name="T18" fmla="*/ 36 w 85"/>
                <a:gd name="T19" fmla="*/ 21 h 331"/>
                <a:gd name="T20" fmla="*/ 29 w 85"/>
                <a:gd name="T21" fmla="*/ 21 h 331"/>
                <a:gd name="T22" fmla="*/ 21 w 85"/>
                <a:gd name="T23" fmla="*/ 19 h 331"/>
                <a:gd name="T24" fmla="*/ 17 w 85"/>
                <a:gd name="T25" fmla="*/ 17 h 331"/>
                <a:gd name="T26" fmla="*/ 10 w 85"/>
                <a:gd name="T27" fmla="*/ 14 h 331"/>
                <a:gd name="T28" fmla="*/ 5 w 85"/>
                <a:gd name="T29" fmla="*/ 12 h 331"/>
                <a:gd name="T30" fmla="*/ 3 w 85"/>
                <a:gd name="T31" fmla="*/ 10 h 331"/>
                <a:gd name="T32" fmla="*/ 0 w 85"/>
                <a:gd name="T33" fmla="*/ 5 h 331"/>
                <a:gd name="T34" fmla="*/ 0 w 85"/>
                <a:gd name="T35" fmla="*/ 0 h 331"/>
                <a:gd name="T36" fmla="*/ 0 w 85"/>
                <a:gd name="T37" fmla="*/ 310 h 331"/>
                <a:gd name="T38" fmla="*/ 0 w 85"/>
                <a:gd name="T39" fmla="*/ 314 h 331"/>
                <a:gd name="T40" fmla="*/ 3 w 85"/>
                <a:gd name="T41" fmla="*/ 317 h 331"/>
                <a:gd name="T42" fmla="*/ 5 w 85"/>
                <a:gd name="T43" fmla="*/ 321 h 331"/>
                <a:gd name="T44" fmla="*/ 10 w 85"/>
                <a:gd name="T45" fmla="*/ 324 h 331"/>
                <a:gd name="T46" fmla="*/ 17 w 85"/>
                <a:gd name="T47" fmla="*/ 326 h 331"/>
                <a:gd name="T48" fmla="*/ 21 w 85"/>
                <a:gd name="T49" fmla="*/ 329 h 331"/>
                <a:gd name="T50" fmla="*/ 29 w 85"/>
                <a:gd name="T51" fmla="*/ 331 h 331"/>
                <a:gd name="T52" fmla="*/ 36 w 85"/>
                <a:gd name="T53" fmla="*/ 331 h 331"/>
                <a:gd name="T54" fmla="*/ 43 w 85"/>
                <a:gd name="T55" fmla="*/ 331 h 331"/>
                <a:gd name="T56" fmla="*/ 52 w 85"/>
                <a:gd name="T57" fmla="*/ 331 h 331"/>
                <a:gd name="T58" fmla="*/ 59 w 85"/>
                <a:gd name="T59" fmla="*/ 329 h 331"/>
                <a:gd name="T60" fmla="*/ 64 w 85"/>
                <a:gd name="T61" fmla="*/ 329 h 331"/>
                <a:gd name="T62" fmla="*/ 71 w 85"/>
                <a:gd name="T63" fmla="*/ 326 h 331"/>
                <a:gd name="T64" fmla="*/ 76 w 85"/>
                <a:gd name="T65" fmla="*/ 324 h 331"/>
                <a:gd name="T66" fmla="*/ 81 w 85"/>
                <a:gd name="T67" fmla="*/ 319 h 331"/>
                <a:gd name="T68" fmla="*/ 83 w 85"/>
                <a:gd name="T69" fmla="*/ 317 h 331"/>
                <a:gd name="T70" fmla="*/ 85 w 85"/>
                <a:gd name="T71" fmla="*/ 312 h 331"/>
                <a:gd name="T72" fmla="*/ 85 w 85"/>
                <a:gd name="T73" fmla="*/ 310 h 331"/>
                <a:gd name="T74" fmla="*/ 85 w 85"/>
                <a:gd name="T75" fmla="*/ 0 h 331"/>
                <a:gd name="T76" fmla="*/ 85 w 85"/>
                <a:gd name="T77" fmla="*/ 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331">
                  <a:moveTo>
                    <a:pt x="85" y="5"/>
                  </a:moveTo>
                  <a:lnTo>
                    <a:pt x="83" y="7"/>
                  </a:lnTo>
                  <a:lnTo>
                    <a:pt x="81" y="12"/>
                  </a:lnTo>
                  <a:lnTo>
                    <a:pt x="76" y="14"/>
                  </a:lnTo>
                  <a:lnTo>
                    <a:pt x="71" y="17"/>
                  </a:lnTo>
                  <a:lnTo>
                    <a:pt x="64" y="19"/>
                  </a:lnTo>
                  <a:lnTo>
                    <a:pt x="59" y="21"/>
                  </a:lnTo>
                  <a:lnTo>
                    <a:pt x="52" y="21"/>
                  </a:lnTo>
                  <a:lnTo>
                    <a:pt x="43" y="21"/>
                  </a:lnTo>
                  <a:lnTo>
                    <a:pt x="36" y="21"/>
                  </a:lnTo>
                  <a:lnTo>
                    <a:pt x="29" y="21"/>
                  </a:lnTo>
                  <a:lnTo>
                    <a:pt x="21" y="19"/>
                  </a:lnTo>
                  <a:lnTo>
                    <a:pt x="17" y="17"/>
                  </a:lnTo>
                  <a:lnTo>
                    <a:pt x="10" y="14"/>
                  </a:lnTo>
                  <a:lnTo>
                    <a:pt x="5" y="12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0" y="314"/>
                  </a:lnTo>
                  <a:lnTo>
                    <a:pt x="3" y="317"/>
                  </a:lnTo>
                  <a:lnTo>
                    <a:pt x="5" y="321"/>
                  </a:lnTo>
                  <a:lnTo>
                    <a:pt x="10" y="324"/>
                  </a:lnTo>
                  <a:lnTo>
                    <a:pt x="17" y="326"/>
                  </a:lnTo>
                  <a:lnTo>
                    <a:pt x="21" y="329"/>
                  </a:lnTo>
                  <a:lnTo>
                    <a:pt x="29" y="331"/>
                  </a:lnTo>
                  <a:lnTo>
                    <a:pt x="36" y="331"/>
                  </a:lnTo>
                  <a:lnTo>
                    <a:pt x="43" y="331"/>
                  </a:lnTo>
                  <a:lnTo>
                    <a:pt x="52" y="331"/>
                  </a:lnTo>
                  <a:lnTo>
                    <a:pt x="59" y="329"/>
                  </a:lnTo>
                  <a:lnTo>
                    <a:pt x="64" y="329"/>
                  </a:lnTo>
                  <a:lnTo>
                    <a:pt x="71" y="326"/>
                  </a:lnTo>
                  <a:lnTo>
                    <a:pt x="76" y="324"/>
                  </a:lnTo>
                  <a:lnTo>
                    <a:pt x="81" y="319"/>
                  </a:lnTo>
                  <a:lnTo>
                    <a:pt x="83" y="317"/>
                  </a:lnTo>
                  <a:lnTo>
                    <a:pt x="85" y="312"/>
                  </a:lnTo>
                  <a:lnTo>
                    <a:pt x="85" y="310"/>
                  </a:lnTo>
                  <a:lnTo>
                    <a:pt x="85" y="0"/>
                  </a:lnTo>
                  <a:lnTo>
                    <a:pt x="85" y="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8" name="Group 113">
            <a:extLst>
              <a:ext uri="{FF2B5EF4-FFF2-40B4-BE49-F238E27FC236}">
                <a16:creationId xmlns:a16="http://schemas.microsoft.com/office/drawing/2014/main" id="{39AF05B8-82F1-49E2-ADAF-A9B807C63CD9}"/>
              </a:ext>
            </a:extLst>
          </p:cNvPr>
          <p:cNvGrpSpPr>
            <a:grpSpLocks/>
          </p:cNvGrpSpPr>
          <p:nvPr/>
        </p:nvGrpSpPr>
        <p:grpSpPr bwMode="auto">
          <a:xfrm>
            <a:off x="3948155" y="2348366"/>
            <a:ext cx="341313" cy="541338"/>
            <a:chOff x="3652" y="2436"/>
            <a:chExt cx="215" cy="341"/>
          </a:xfrm>
        </p:grpSpPr>
        <p:sp>
          <p:nvSpPr>
            <p:cNvPr id="99" name="Freeform 13">
              <a:extLst>
                <a:ext uri="{FF2B5EF4-FFF2-40B4-BE49-F238E27FC236}">
                  <a16:creationId xmlns:a16="http://schemas.microsoft.com/office/drawing/2014/main" id="{2B3D4126-2136-45FE-B800-4440D3C1A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2458"/>
              <a:ext cx="128" cy="267"/>
            </a:xfrm>
            <a:custGeom>
              <a:avLst/>
              <a:gdLst>
                <a:gd name="T0" fmla="*/ 2 w 128"/>
                <a:gd name="T1" fmla="*/ 255 h 267"/>
                <a:gd name="T2" fmla="*/ 7 w 128"/>
                <a:gd name="T3" fmla="*/ 250 h 267"/>
                <a:gd name="T4" fmla="*/ 14 w 128"/>
                <a:gd name="T5" fmla="*/ 245 h 267"/>
                <a:gd name="T6" fmla="*/ 21 w 128"/>
                <a:gd name="T7" fmla="*/ 241 h 267"/>
                <a:gd name="T8" fmla="*/ 31 w 128"/>
                <a:gd name="T9" fmla="*/ 238 h 267"/>
                <a:gd name="T10" fmla="*/ 40 w 128"/>
                <a:gd name="T11" fmla="*/ 236 h 267"/>
                <a:gd name="T12" fmla="*/ 52 w 128"/>
                <a:gd name="T13" fmla="*/ 234 h 267"/>
                <a:gd name="T14" fmla="*/ 64 w 128"/>
                <a:gd name="T15" fmla="*/ 234 h 267"/>
                <a:gd name="T16" fmla="*/ 73 w 128"/>
                <a:gd name="T17" fmla="*/ 234 h 267"/>
                <a:gd name="T18" fmla="*/ 85 w 128"/>
                <a:gd name="T19" fmla="*/ 236 h 267"/>
                <a:gd name="T20" fmla="*/ 94 w 128"/>
                <a:gd name="T21" fmla="*/ 238 h 267"/>
                <a:gd name="T22" fmla="*/ 104 w 128"/>
                <a:gd name="T23" fmla="*/ 241 h 267"/>
                <a:gd name="T24" fmla="*/ 113 w 128"/>
                <a:gd name="T25" fmla="*/ 243 h 267"/>
                <a:gd name="T26" fmla="*/ 118 w 128"/>
                <a:gd name="T27" fmla="*/ 248 h 267"/>
                <a:gd name="T28" fmla="*/ 125 w 128"/>
                <a:gd name="T29" fmla="*/ 252 h 267"/>
                <a:gd name="T30" fmla="*/ 128 w 128"/>
                <a:gd name="T31" fmla="*/ 260 h 267"/>
                <a:gd name="T32" fmla="*/ 128 w 128"/>
                <a:gd name="T33" fmla="*/ 264 h 267"/>
                <a:gd name="T34" fmla="*/ 128 w 128"/>
                <a:gd name="T35" fmla="*/ 30 h 267"/>
                <a:gd name="T36" fmla="*/ 128 w 128"/>
                <a:gd name="T37" fmla="*/ 26 h 267"/>
                <a:gd name="T38" fmla="*/ 125 w 128"/>
                <a:gd name="T39" fmla="*/ 19 h 267"/>
                <a:gd name="T40" fmla="*/ 118 w 128"/>
                <a:gd name="T41" fmla="*/ 14 h 267"/>
                <a:gd name="T42" fmla="*/ 113 w 128"/>
                <a:gd name="T43" fmla="*/ 9 h 267"/>
                <a:gd name="T44" fmla="*/ 104 w 128"/>
                <a:gd name="T45" fmla="*/ 7 h 267"/>
                <a:gd name="T46" fmla="*/ 94 w 128"/>
                <a:gd name="T47" fmla="*/ 4 h 267"/>
                <a:gd name="T48" fmla="*/ 85 w 128"/>
                <a:gd name="T49" fmla="*/ 2 h 267"/>
                <a:gd name="T50" fmla="*/ 73 w 128"/>
                <a:gd name="T51" fmla="*/ 0 h 267"/>
                <a:gd name="T52" fmla="*/ 64 w 128"/>
                <a:gd name="T53" fmla="*/ 0 h 267"/>
                <a:gd name="T54" fmla="*/ 52 w 128"/>
                <a:gd name="T55" fmla="*/ 0 h 267"/>
                <a:gd name="T56" fmla="*/ 40 w 128"/>
                <a:gd name="T57" fmla="*/ 2 h 267"/>
                <a:gd name="T58" fmla="*/ 31 w 128"/>
                <a:gd name="T59" fmla="*/ 4 h 267"/>
                <a:gd name="T60" fmla="*/ 21 w 128"/>
                <a:gd name="T61" fmla="*/ 7 h 267"/>
                <a:gd name="T62" fmla="*/ 14 w 128"/>
                <a:gd name="T63" fmla="*/ 11 h 267"/>
                <a:gd name="T64" fmla="*/ 7 w 128"/>
                <a:gd name="T65" fmla="*/ 16 h 267"/>
                <a:gd name="T66" fmla="*/ 2 w 128"/>
                <a:gd name="T67" fmla="*/ 21 h 267"/>
                <a:gd name="T68" fmla="*/ 0 w 128"/>
                <a:gd name="T69" fmla="*/ 26 h 267"/>
                <a:gd name="T70" fmla="*/ 0 w 128"/>
                <a:gd name="T71" fmla="*/ 33 h 267"/>
                <a:gd name="T72" fmla="*/ 0 w 128"/>
                <a:gd name="T73" fmla="*/ 267 h 267"/>
                <a:gd name="T74" fmla="*/ 0 w 128"/>
                <a:gd name="T75" fmla="*/ 260 h 267"/>
                <a:gd name="T76" fmla="*/ 2 w 128"/>
                <a:gd name="T77" fmla="*/ 2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267">
                  <a:moveTo>
                    <a:pt x="2" y="255"/>
                  </a:moveTo>
                  <a:lnTo>
                    <a:pt x="7" y="250"/>
                  </a:lnTo>
                  <a:lnTo>
                    <a:pt x="14" y="245"/>
                  </a:lnTo>
                  <a:lnTo>
                    <a:pt x="21" y="241"/>
                  </a:lnTo>
                  <a:lnTo>
                    <a:pt x="31" y="238"/>
                  </a:lnTo>
                  <a:lnTo>
                    <a:pt x="40" y="236"/>
                  </a:lnTo>
                  <a:lnTo>
                    <a:pt x="52" y="234"/>
                  </a:lnTo>
                  <a:lnTo>
                    <a:pt x="64" y="234"/>
                  </a:lnTo>
                  <a:lnTo>
                    <a:pt x="73" y="234"/>
                  </a:lnTo>
                  <a:lnTo>
                    <a:pt x="85" y="236"/>
                  </a:lnTo>
                  <a:lnTo>
                    <a:pt x="94" y="238"/>
                  </a:lnTo>
                  <a:lnTo>
                    <a:pt x="104" y="241"/>
                  </a:lnTo>
                  <a:lnTo>
                    <a:pt x="113" y="243"/>
                  </a:lnTo>
                  <a:lnTo>
                    <a:pt x="118" y="248"/>
                  </a:lnTo>
                  <a:lnTo>
                    <a:pt x="125" y="252"/>
                  </a:lnTo>
                  <a:lnTo>
                    <a:pt x="128" y="260"/>
                  </a:lnTo>
                  <a:lnTo>
                    <a:pt x="128" y="264"/>
                  </a:lnTo>
                  <a:lnTo>
                    <a:pt x="128" y="30"/>
                  </a:lnTo>
                  <a:lnTo>
                    <a:pt x="128" y="26"/>
                  </a:lnTo>
                  <a:lnTo>
                    <a:pt x="125" y="19"/>
                  </a:lnTo>
                  <a:lnTo>
                    <a:pt x="118" y="14"/>
                  </a:lnTo>
                  <a:lnTo>
                    <a:pt x="113" y="9"/>
                  </a:lnTo>
                  <a:lnTo>
                    <a:pt x="104" y="7"/>
                  </a:lnTo>
                  <a:lnTo>
                    <a:pt x="94" y="4"/>
                  </a:lnTo>
                  <a:lnTo>
                    <a:pt x="85" y="2"/>
                  </a:lnTo>
                  <a:lnTo>
                    <a:pt x="73" y="0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0" y="2"/>
                  </a:lnTo>
                  <a:lnTo>
                    <a:pt x="31" y="4"/>
                  </a:lnTo>
                  <a:lnTo>
                    <a:pt x="21" y="7"/>
                  </a:lnTo>
                  <a:lnTo>
                    <a:pt x="14" y="11"/>
                  </a:lnTo>
                  <a:lnTo>
                    <a:pt x="7" y="16"/>
                  </a:lnTo>
                  <a:lnTo>
                    <a:pt x="2" y="21"/>
                  </a:lnTo>
                  <a:lnTo>
                    <a:pt x="0" y="26"/>
                  </a:lnTo>
                  <a:lnTo>
                    <a:pt x="0" y="33"/>
                  </a:lnTo>
                  <a:lnTo>
                    <a:pt x="0" y="267"/>
                  </a:lnTo>
                  <a:lnTo>
                    <a:pt x="0" y="260"/>
                  </a:lnTo>
                  <a:lnTo>
                    <a:pt x="2" y="255"/>
                  </a:lnTo>
                  <a:close/>
                </a:path>
              </a:pathLst>
            </a:custGeom>
            <a:solidFill>
              <a:srgbClr val="4141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0322FA61-E9BF-4628-A325-1973ED841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2" y="2436"/>
              <a:ext cx="215" cy="107"/>
            </a:xfrm>
            <a:custGeom>
              <a:avLst/>
              <a:gdLst>
                <a:gd name="T0" fmla="*/ 208 w 215"/>
                <a:gd name="T1" fmla="*/ 33 h 107"/>
                <a:gd name="T2" fmla="*/ 187 w 215"/>
                <a:gd name="T3" fmla="*/ 19 h 107"/>
                <a:gd name="T4" fmla="*/ 159 w 215"/>
                <a:gd name="T5" fmla="*/ 7 h 107"/>
                <a:gd name="T6" fmla="*/ 123 w 215"/>
                <a:gd name="T7" fmla="*/ 0 h 107"/>
                <a:gd name="T8" fmla="*/ 85 w 215"/>
                <a:gd name="T9" fmla="*/ 0 h 107"/>
                <a:gd name="T10" fmla="*/ 52 w 215"/>
                <a:gd name="T11" fmla="*/ 7 h 107"/>
                <a:gd name="T12" fmla="*/ 24 w 215"/>
                <a:gd name="T13" fmla="*/ 19 h 107"/>
                <a:gd name="T14" fmla="*/ 5 w 215"/>
                <a:gd name="T15" fmla="*/ 36 h 107"/>
                <a:gd name="T16" fmla="*/ 0 w 215"/>
                <a:gd name="T17" fmla="*/ 55 h 107"/>
                <a:gd name="T18" fmla="*/ 8 w 215"/>
                <a:gd name="T19" fmla="*/ 71 h 107"/>
                <a:gd name="T20" fmla="*/ 26 w 215"/>
                <a:gd name="T21" fmla="*/ 88 h 107"/>
                <a:gd name="T22" fmla="*/ 55 w 215"/>
                <a:gd name="T23" fmla="*/ 100 h 107"/>
                <a:gd name="T24" fmla="*/ 90 w 215"/>
                <a:gd name="T25" fmla="*/ 104 h 107"/>
                <a:gd name="T26" fmla="*/ 128 w 215"/>
                <a:gd name="T27" fmla="*/ 104 h 107"/>
                <a:gd name="T28" fmla="*/ 161 w 215"/>
                <a:gd name="T29" fmla="*/ 97 h 107"/>
                <a:gd name="T30" fmla="*/ 189 w 215"/>
                <a:gd name="T31" fmla="*/ 85 h 107"/>
                <a:gd name="T32" fmla="*/ 208 w 215"/>
                <a:gd name="T33" fmla="*/ 71 h 107"/>
                <a:gd name="T34" fmla="*/ 215 w 215"/>
                <a:gd name="T35" fmla="*/ 52 h 107"/>
                <a:gd name="T36" fmla="*/ 171 w 215"/>
                <a:gd name="T37" fmla="*/ 57 h 107"/>
                <a:gd name="T38" fmla="*/ 163 w 215"/>
                <a:gd name="T39" fmla="*/ 69 h 107"/>
                <a:gd name="T40" fmla="*/ 149 w 215"/>
                <a:gd name="T41" fmla="*/ 76 h 107"/>
                <a:gd name="T42" fmla="*/ 130 w 215"/>
                <a:gd name="T43" fmla="*/ 83 h 107"/>
                <a:gd name="T44" fmla="*/ 109 w 215"/>
                <a:gd name="T45" fmla="*/ 85 h 107"/>
                <a:gd name="T46" fmla="*/ 85 w 215"/>
                <a:gd name="T47" fmla="*/ 83 h 107"/>
                <a:gd name="T48" fmla="*/ 67 w 215"/>
                <a:gd name="T49" fmla="*/ 78 h 107"/>
                <a:gd name="T50" fmla="*/ 52 w 215"/>
                <a:gd name="T51" fmla="*/ 69 h 107"/>
                <a:gd name="T52" fmla="*/ 43 w 215"/>
                <a:gd name="T53" fmla="*/ 59 h 107"/>
                <a:gd name="T54" fmla="*/ 43 w 215"/>
                <a:gd name="T55" fmla="*/ 48 h 107"/>
                <a:gd name="T56" fmla="*/ 50 w 215"/>
                <a:gd name="T57" fmla="*/ 38 h 107"/>
                <a:gd name="T58" fmla="*/ 64 w 215"/>
                <a:gd name="T59" fmla="*/ 29 h 107"/>
                <a:gd name="T60" fmla="*/ 83 w 215"/>
                <a:gd name="T61" fmla="*/ 24 h 107"/>
                <a:gd name="T62" fmla="*/ 107 w 215"/>
                <a:gd name="T63" fmla="*/ 22 h 107"/>
                <a:gd name="T64" fmla="*/ 128 w 215"/>
                <a:gd name="T65" fmla="*/ 24 h 107"/>
                <a:gd name="T66" fmla="*/ 147 w 215"/>
                <a:gd name="T67" fmla="*/ 29 h 107"/>
                <a:gd name="T68" fmla="*/ 161 w 215"/>
                <a:gd name="T69" fmla="*/ 36 h 107"/>
                <a:gd name="T70" fmla="*/ 171 w 215"/>
                <a:gd name="T71" fmla="*/ 48 h 107"/>
                <a:gd name="T72" fmla="*/ 171 w 215"/>
                <a:gd name="T73" fmla="*/ 5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7">
                  <a:moveTo>
                    <a:pt x="213" y="43"/>
                  </a:moveTo>
                  <a:lnTo>
                    <a:pt x="208" y="33"/>
                  </a:lnTo>
                  <a:lnTo>
                    <a:pt x="199" y="26"/>
                  </a:lnTo>
                  <a:lnTo>
                    <a:pt x="187" y="19"/>
                  </a:lnTo>
                  <a:lnTo>
                    <a:pt x="175" y="12"/>
                  </a:lnTo>
                  <a:lnTo>
                    <a:pt x="159" y="7"/>
                  </a:lnTo>
                  <a:lnTo>
                    <a:pt x="142" y="3"/>
                  </a:lnTo>
                  <a:lnTo>
                    <a:pt x="123" y="0"/>
                  </a:lnTo>
                  <a:lnTo>
                    <a:pt x="104" y="0"/>
                  </a:lnTo>
                  <a:lnTo>
                    <a:pt x="85" y="0"/>
                  </a:lnTo>
                  <a:lnTo>
                    <a:pt x="69" y="3"/>
                  </a:lnTo>
                  <a:lnTo>
                    <a:pt x="52" y="7"/>
                  </a:lnTo>
                  <a:lnTo>
                    <a:pt x="36" y="12"/>
                  </a:lnTo>
                  <a:lnTo>
                    <a:pt x="24" y="19"/>
                  </a:lnTo>
                  <a:lnTo>
                    <a:pt x="12" y="26"/>
                  </a:lnTo>
                  <a:lnTo>
                    <a:pt x="5" y="36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64"/>
                  </a:lnTo>
                  <a:lnTo>
                    <a:pt x="8" y="71"/>
                  </a:lnTo>
                  <a:lnTo>
                    <a:pt x="15" y="81"/>
                  </a:lnTo>
                  <a:lnTo>
                    <a:pt x="26" y="88"/>
                  </a:lnTo>
                  <a:lnTo>
                    <a:pt x="38" y="95"/>
                  </a:lnTo>
                  <a:lnTo>
                    <a:pt x="55" y="100"/>
                  </a:lnTo>
                  <a:lnTo>
                    <a:pt x="71" y="102"/>
                  </a:lnTo>
                  <a:lnTo>
                    <a:pt x="90" y="104"/>
                  </a:lnTo>
                  <a:lnTo>
                    <a:pt x="109" y="107"/>
                  </a:lnTo>
                  <a:lnTo>
                    <a:pt x="128" y="104"/>
                  </a:lnTo>
                  <a:lnTo>
                    <a:pt x="145" y="102"/>
                  </a:lnTo>
                  <a:lnTo>
                    <a:pt x="161" y="97"/>
                  </a:lnTo>
                  <a:lnTo>
                    <a:pt x="178" y="93"/>
                  </a:lnTo>
                  <a:lnTo>
                    <a:pt x="189" y="85"/>
                  </a:lnTo>
                  <a:lnTo>
                    <a:pt x="201" y="78"/>
                  </a:lnTo>
                  <a:lnTo>
                    <a:pt x="208" y="71"/>
                  </a:lnTo>
                  <a:lnTo>
                    <a:pt x="213" y="62"/>
                  </a:lnTo>
                  <a:lnTo>
                    <a:pt x="215" y="52"/>
                  </a:lnTo>
                  <a:lnTo>
                    <a:pt x="213" y="43"/>
                  </a:lnTo>
                  <a:close/>
                  <a:moveTo>
                    <a:pt x="171" y="57"/>
                  </a:moveTo>
                  <a:lnTo>
                    <a:pt x="168" y="64"/>
                  </a:lnTo>
                  <a:lnTo>
                    <a:pt x="163" y="69"/>
                  </a:lnTo>
                  <a:lnTo>
                    <a:pt x="156" y="74"/>
                  </a:lnTo>
                  <a:lnTo>
                    <a:pt x="149" y="76"/>
                  </a:lnTo>
                  <a:lnTo>
                    <a:pt x="140" y="81"/>
                  </a:lnTo>
                  <a:lnTo>
                    <a:pt x="130" y="83"/>
                  </a:lnTo>
                  <a:lnTo>
                    <a:pt x="119" y="83"/>
                  </a:lnTo>
                  <a:lnTo>
                    <a:pt x="109" y="85"/>
                  </a:lnTo>
                  <a:lnTo>
                    <a:pt x="97" y="85"/>
                  </a:lnTo>
                  <a:lnTo>
                    <a:pt x="85" y="83"/>
                  </a:lnTo>
                  <a:lnTo>
                    <a:pt x="76" y="81"/>
                  </a:lnTo>
                  <a:lnTo>
                    <a:pt x="67" y="78"/>
                  </a:lnTo>
                  <a:lnTo>
                    <a:pt x="57" y="74"/>
                  </a:lnTo>
                  <a:lnTo>
                    <a:pt x="52" y="69"/>
                  </a:lnTo>
                  <a:lnTo>
                    <a:pt x="48" y="64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43" y="48"/>
                  </a:lnTo>
                  <a:lnTo>
                    <a:pt x="45" y="43"/>
                  </a:lnTo>
                  <a:lnTo>
                    <a:pt x="50" y="38"/>
                  </a:lnTo>
                  <a:lnTo>
                    <a:pt x="57" y="33"/>
                  </a:lnTo>
                  <a:lnTo>
                    <a:pt x="64" y="29"/>
                  </a:lnTo>
                  <a:lnTo>
                    <a:pt x="74" y="26"/>
                  </a:lnTo>
                  <a:lnTo>
                    <a:pt x="83" y="24"/>
                  </a:lnTo>
                  <a:lnTo>
                    <a:pt x="95" y="22"/>
                  </a:lnTo>
                  <a:lnTo>
                    <a:pt x="107" y="22"/>
                  </a:lnTo>
                  <a:lnTo>
                    <a:pt x="116" y="22"/>
                  </a:lnTo>
                  <a:lnTo>
                    <a:pt x="128" y="24"/>
                  </a:lnTo>
                  <a:lnTo>
                    <a:pt x="137" y="26"/>
                  </a:lnTo>
                  <a:lnTo>
                    <a:pt x="147" y="29"/>
                  </a:lnTo>
                  <a:lnTo>
                    <a:pt x="156" y="31"/>
                  </a:lnTo>
                  <a:lnTo>
                    <a:pt x="161" y="36"/>
                  </a:lnTo>
                  <a:lnTo>
                    <a:pt x="168" y="41"/>
                  </a:lnTo>
                  <a:lnTo>
                    <a:pt x="171" y="48"/>
                  </a:lnTo>
                  <a:lnTo>
                    <a:pt x="171" y="52"/>
                  </a:lnTo>
                  <a:lnTo>
                    <a:pt x="171" y="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AA190D22-7277-4D13-93A6-27B533CB8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2488"/>
              <a:ext cx="215" cy="289"/>
            </a:xfrm>
            <a:custGeom>
              <a:avLst/>
              <a:gdLst>
                <a:gd name="T0" fmla="*/ 213 w 215"/>
                <a:gd name="T1" fmla="*/ 10 h 289"/>
                <a:gd name="T2" fmla="*/ 208 w 215"/>
                <a:gd name="T3" fmla="*/ 19 h 289"/>
                <a:gd name="T4" fmla="*/ 201 w 215"/>
                <a:gd name="T5" fmla="*/ 26 h 289"/>
                <a:gd name="T6" fmla="*/ 189 w 215"/>
                <a:gd name="T7" fmla="*/ 33 h 289"/>
                <a:gd name="T8" fmla="*/ 178 w 215"/>
                <a:gd name="T9" fmla="*/ 41 h 289"/>
                <a:gd name="T10" fmla="*/ 161 w 215"/>
                <a:gd name="T11" fmla="*/ 45 h 289"/>
                <a:gd name="T12" fmla="*/ 145 w 215"/>
                <a:gd name="T13" fmla="*/ 50 h 289"/>
                <a:gd name="T14" fmla="*/ 128 w 215"/>
                <a:gd name="T15" fmla="*/ 52 h 289"/>
                <a:gd name="T16" fmla="*/ 109 w 215"/>
                <a:gd name="T17" fmla="*/ 55 h 289"/>
                <a:gd name="T18" fmla="*/ 90 w 215"/>
                <a:gd name="T19" fmla="*/ 52 h 289"/>
                <a:gd name="T20" fmla="*/ 71 w 215"/>
                <a:gd name="T21" fmla="*/ 50 h 289"/>
                <a:gd name="T22" fmla="*/ 55 w 215"/>
                <a:gd name="T23" fmla="*/ 48 h 289"/>
                <a:gd name="T24" fmla="*/ 38 w 215"/>
                <a:gd name="T25" fmla="*/ 43 h 289"/>
                <a:gd name="T26" fmla="*/ 26 w 215"/>
                <a:gd name="T27" fmla="*/ 36 h 289"/>
                <a:gd name="T28" fmla="*/ 15 w 215"/>
                <a:gd name="T29" fmla="*/ 29 h 289"/>
                <a:gd name="T30" fmla="*/ 8 w 215"/>
                <a:gd name="T31" fmla="*/ 19 h 289"/>
                <a:gd name="T32" fmla="*/ 0 w 215"/>
                <a:gd name="T33" fmla="*/ 12 h 289"/>
                <a:gd name="T34" fmla="*/ 0 w 215"/>
                <a:gd name="T35" fmla="*/ 3 h 289"/>
                <a:gd name="T36" fmla="*/ 0 w 215"/>
                <a:gd name="T37" fmla="*/ 237 h 289"/>
                <a:gd name="T38" fmla="*/ 0 w 215"/>
                <a:gd name="T39" fmla="*/ 246 h 289"/>
                <a:gd name="T40" fmla="*/ 8 w 215"/>
                <a:gd name="T41" fmla="*/ 253 h 289"/>
                <a:gd name="T42" fmla="*/ 15 w 215"/>
                <a:gd name="T43" fmla="*/ 263 h 289"/>
                <a:gd name="T44" fmla="*/ 26 w 215"/>
                <a:gd name="T45" fmla="*/ 270 h 289"/>
                <a:gd name="T46" fmla="*/ 38 w 215"/>
                <a:gd name="T47" fmla="*/ 277 h 289"/>
                <a:gd name="T48" fmla="*/ 55 w 215"/>
                <a:gd name="T49" fmla="*/ 281 h 289"/>
                <a:gd name="T50" fmla="*/ 71 w 215"/>
                <a:gd name="T51" fmla="*/ 284 h 289"/>
                <a:gd name="T52" fmla="*/ 90 w 215"/>
                <a:gd name="T53" fmla="*/ 286 h 289"/>
                <a:gd name="T54" fmla="*/ 109 w 215"/>
                <a:gd name="T55" fmla="*/ 289 h 289"/>
                <a:gd name="T56" fmla="*/ 128 w 215"/>
                <a:gd name="T57" fmla="*/ 286 h 289"/>
                <a:gd name="T58" fmla="*/ 145 w 215"/>
                <a:gd name="T59" fmla="*/ 284 h 289"/>
                <a:gd name="T60" fmla="*/ 161 w 215"/>
                <a:gd name="T61" fmla="*/ 279 h 289"/>
                <a:gd name="T62" fmla="*/ 178 w 215"/>
                <a:gd name="T63" fmla="*/ 274 h 289"/>
                <a:gd name="T64" fmla="*/ 189 w 215"/>
                <a:gd name="T65" fmla="*/ 267 h 289"/>
                <a:gd name="T66" fmla="*/ 201 w 215"/>
                <a:gd name="T67" fmla="*/ 260 h 289"/>
                <a:gd name="T68" fmla="*/ 208 w 215"/>
                <a:gd name="T69" fmla="*/ 253 h 289"/>
                <a:gd name="T70" fmla="*/ 213 w 215"/>
                <a:gd name="T71" fmla="*/ 244 h 289"/>
                <a:gd name="T72" fmla="*/ 215 w 215"/>
                <a:gd name="T73" fmla="*/ 234 h 289"/>
                <a:gd name="T74" fmla="*/ 215 w 215"/>
                <a:gd name="T75" fmla="*/ 0 h 289"/>
                <a:gd name="T76" fmla="*/ 213 w 215"/>
                <a:gd name="T77" fmla="*/ 1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5" h="289">
                  <a:moveTo>
                    <a:pt x="213" y="10"/>
                  </a:moveTo>
                  <a:lnTo>
                    <a:pt x="208" y="19"/>
                  </a:lnTo>
                  <a:lnTo>
                    <a:pt x="201" y="26"/>
                  </a:lnTo>
                  <a:lnTo>
                    <a:pt x="189" y="33"/>
                  </a:lnTo>
                  <a:lnTo>
                    <a:pt x="178" y="41"/>
                  </a:lnTo>
                  <a:lnTo>
                    <a:pt x="161" y="45"/>
                  </a:lnTo>
                  <a:lnTo>
                    <a:pt x="145" y="50"/>
                  </a:lnTo>
                  <a:lnTo>
                    <a:pt x="128" y="52"/>
                  </a:lnTo>
                  <a:lnTo>
                    <a:pt x="109" y="55"/>
                  </a:lnTo>
                  <a:lnTo>
                    <a:pt x="90" y="52"/>
                  </a:lnTo>
                  <a:lnTo>
                    <a:pt x="71" y="50"/>
                  </a:lnTo>
                  <a:lnTo>
                    <a:pt x="55" y="48"/>
                  </a:lnTo>
                  <a:lnTo>
                    <a:pt x="38" y="43"/>
                  </a:lnTo>
                  <a:lnTo>
                    <a:pt x="26" y="36"/>
                  </a:lnTo>
                  <a:lnTo>
                    <a:pt x="15" y="29"/>
                  </a:lnTo>
                  <a:lnTo>
                    <a:pt x="8" y="19"/>
                  </a:lnTo>
                  <a:lnTo>
                    <a:pt x="0" y="12"/>
                  </a:lnTo>
                  <a:lnTo>
                    <a:pt x="0" y="3"/>
                  </a:lnTo>
                  <a:lnTo>
                    <a:pt x="0" y="237"/>
                  </a:lnTo>
                  <a:lnTo>
                    <a:pt x="0" y="246"/>
                  </a:lnTo>
                  <a:lnTo>
                    <a:pt x="8" y="253"/>
                  </a:lnTo>
                  <a:lnTo>
                    <a:pt x="15" y="263"/>
                  </a:lnTo>
                  <a:lnTo>
                    <a:pt x="26" y="270"/>
                  </a:lnTo>
                  <a:lnTo>
                    <a:pt x="38" y="277"/>
                  </a:lnTo>
                  <a:lnTo>
                    <a:pt x="55" y="281"/>
                  </a:lnTo>
                  <a:lnTo>
                    <a:pt x="71" y="284"/>
                  </a:lnTo>
                  <a:lnTo>
                    <a:pt x="90" y="286"/>
                  </a:lnTo>
                  <a:lnTo>
                    <a:pt x="109" y="289"/>
                  </a:lnTo>
                  <a:lnTo>
                    <a:pt x="128" y="286"/>
                  </a:lnTo>
                  <a:lnTo>
                    <a:pt x="145" y="284"/>
                  </a:lnTo>
                  <a:lnTo>
                    <a:pt x="161" y="279"/>
                  </a:lnTo>
                  <a:lnTo>
                    <a:pt x="178" y="274"/>
                  </a:lnTo>
                  <a:lnTo>
                    <a:pt x="189" y="267"/>
                  </a:lnTo>
                  <a:lnTo>
                    <a:pt x="201" y="260"/>
                  </a:lnTo>
                  <a:lnTo>
                    <a:pt x="208" y="253"/>
                  </a:lnTo>
                  <a:lnTo>
                    <a:pt x="213" y="244"/>
                  </a:lnTo>
                  <a:lnTo>
                    <a:pt x="215" y="234"/>
                  </a:lnTo>
                  <a:lnTo>
                    <a:pt x="215" y="0"/>
                  </a:lnTo>
                  <a:lnTo>
                    <a:pt x="213" y="1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112">
            <a:extLst>
              <a:ext uri="{FF2B5EF4-FFF2-40B4-BE49-F238E27FC236}">
                <a16:creationId xmlns:a16="http://schemas.microsoft.com/office/drawing/2014/main" id="{5917CABA-31FA-4211-BAF5-428D408C9E4F}"/>
              </a:ext>
            </a:extLst>
          </p:cNvPr>
          <p:cNvGrpSpPr>
            <a:grpSpLocks/>
          </p:cNvGrpSpPr>
          <p:nvPr/>
        </p:nvGrpSpPr>
        <p:grpSpPr bwMode="auto">
          <a:xfrm>
            <a:off x="3829092" y="3086553"/>
            <a:ext cx="577850" cy="511175"/>
            <a:chOff x="3577" y="2833"/>
            <a:chExt cx="364" cy="322"/>
          </a:xfrm>
        </p:grpSpPr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31DD96C7-A154-44A1-BC80-13E9E57A7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" y="2855"/>
              <a:ext cx="279" cy="210"/>
            </a:xfrm>
            <a:custGeom>
              <a:avLst/>
              <a:gdLst>
                <a:gd name="T0" fmla="*/ 7 w 279"/>
                <a:gd name="T1" fmla="*/ 186 h 210"/>
                <a:gd name="T2" fmla="*/ 17 w 279"/>
                <a:gd name="T3" fmla="*/ 177 h 210"/>
                <a:gd name="T4" fmla="*/ 31 w 279"/>
                <a:gd name="T5" fmla="*/ 165 h 210"/>
                <a:gd name="T6" fmla="*/ 48 w 279"/>
                <a:gd name="T7" fmla="*/ 158 h 210"/>
                <a:gd name="T8" fmla="*/ 69 w 279"/>
                <a:gd name="T9" fmla="*/ 151 h 210"/>
                <a:gd name="T10" fmla="*/ 90 w 279"/>
                <a:gd name="T11" fmla="*/ 146 h 210"/>
                <a:gd name="T12" fmla="*/ 114 w 279"/>
                <a:gd name="T13" fmla="*/ 141 h 210"/>
                <a:gd name="T14" fmla="*/ 137 w 279"/>
                <a:gd name="T15" fmla="*/ 141 h 210"/>
                <a:gd name="T16" fmla="*/ 161 w 279"/>
                <a:gd name="T17" fmla="*/ 141 h 210"/>
                <a:gd name="T18" fmla="*/ 185 w 279"/>
                <a:gd name="T19" fmla="*/ 144 h 210"/>
                <a:gd name="T20" fmla="*/ 208 w 279"/>
                <a:gd name="T21" fmla="*/ 148 h 210"/>
                <a:gd name="T22" fmla="*/ 227 w 279"/>
                <a:gd name="T23" fmla="*/ 155 h 210"/>
                <a:gd name="T24" fmla="*/ 246 w 279"/>
                <a:gd name="T25" fmla="*/ 165 h 210"/>
                <a:gd name="T26" fmla="*/ 260 w 279"/>
                <a:gd name="T27" fmla="*/ 174 h 210"/>
                <a:gd name="T28" fmla="*/ 270 w 279"/>
                <a:gd name="T29" fmla="*/ 184 h 210"/>
                <a:gd name="T30" fmla="*/ 277 w 279"/>
                <a:gd name="T31" fmla="*/ 196 h 210"/>
                <a:gd name="T32" fmla="*/ 279 w 279"/>
                <a:gd name="T33" fmla="*/ 207 h 210"/>
                <a:gd name="T34" fmla="*/ 279 w 279"/>
                <a:gd name="T35" fmla="*/ 68 h 210"/>
                <a:gd name="T36" fmla="*/ 277 w 279"/>
                <a:gd name="T37" fmla="*/ 56 h 210"/>
                <a:gd name="T38" fmla="*/ 270 w 279"/>
                <a:gd name="T39" fmla="*/ 44 h 210"/>
                <a:gd name="T40" fmla="*/ 260 w 279"/>
                <a:gd name="T41" fmla="*/ 33 h 210"/>
                <a:gd name="T42" fmla="*/ 246 w 279"/>
                <a:gd name="T43" fmla="*/ 23 h 210"/>
                <a:gd name="T44" fmla="*/ 227 w 279"/>
                <a:gd name="T45" fmla="*/ 16 h 210"/>
                <a:gd name="T46" fmla="*/ 208 w 279"/>
                <a:gd name="T47" fmla="*/ 9 h 210"/>
                <a:gd name="T48" fmla="*/ 185 w 279"/>
                <a:gd name="T49" fmla="*/ 4 h 210"/>
                <a:gd name="T50" fmla="*/ 161 w 279"/>
                <a:gd name="T51" fmla="*/ 2 h 210"/>
                <a:gd name="T52" fmla="*/ 137 w 279"/>
                <a:gd name="T53" fmla="*/ 0 h 210"/>
                <a:gd name="T54" fmla="*/ 114 w 279"/>
                <a:gd name="T55" fmla="*/ 2 h 210"/>
                <a:gd name="T56" fmla="*/ 90 w 279"/>
                <a:gd name="T57" fmla="*/ 4 h 210"/>
                <a:gd name="T58" fmla="*/ 69 w 279"/>
                <a:gd name="T59" fmla="*/ 9 h 210"/>
                <a:gd name="T60" fmla="*/ 48 w 279"/>
                <a:gd name="T61" fmla="*/ 16 h 210"/>
                <a:gd name="T62" fmla="*/ 31 w 279"/>
                <a:gd name="T63" fmla="*/ 26 h 210"/>
                <a:gd name="T64" fmla="*/ 17 w 279"/>
                <a:gd name="T65" fmla="*/ 35 h 210"/>
                <a:gd name="T66" fmla="*/ 7 w 279"/>
                <a:gd name="T67" fmla="*/ 47 h 210"/>
                <a:gd name="T68" fmla="*/ 3 w 279"/>
                <a:gd name="T69" fmla="*/ 59 h 210"/>
                <a:gd name="T70" fmla="*/ 0 w 279"/>
                <a:gd name="T71" fmla="*/ 70 h 210"/>
                <a:gd name="T72" fmla="*/ 0 w 279"/>
                <a:gd name="T73" fmla="*/ 210 h 210"/>
                <a:gd name="T74" fmla="*/ 3 w 279"/>
                <a:gd name="T75" fmla="*/ 198 h 210"/>
                <a:gd name="T76" fmla="*/ 7 w 279"/>
                <a:gd name="T77" fmla="*/ 18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9" h="210">
                  <a:moveTo>
                    <a:pt x="7" y="186"/>
                  </a:moveTo>
                  <a:lnTo>
                    <a:pt x="17" y="177"/>
                  </a:lnTo>
                  <a:lnTo>
                    <a:pt x="31" y="165"/>
                  </a:lnTo>
                  <a:lnTo>
                    <a:pt x="48" y="158"/>
                  </a:lnTo>
                  <a:lnTo>
                    <a:pt x="69" y="151"/>
                  </a:lnTo>
                  <a:lnTo>
                    <a:pt x="90" y="146"/>
                  </a:lnTo>
                  <a:lnTo>
                    <a:pt x="114" y="141"/>
                  </a:lnTo>
                  <a:lnTo>
                    <a:pt x="137" y="141"/>
                  </a:lnTo>
                  <a:lnTo>
                    <a:pt x="161" y="141"/>
                  </a:lnTo>
                  <a:lnTo>
                    <a:pt x="185" y="144"/>
                  </a:lnTo>
                  <a:lnTo>
                    <a:pt x="208" y="148"/>
                  </a:lnTo>
                  <a:lnTo>
                    <a:pt x="227" y="155"/>
                  </a:lnTo>
                  <a:lnTo>
                    <a:pt x="246" y="165"/>
                  </a:lnTo>
                  <a:lnTo>
                    <a:pt x="260" y="174"/>
                  </a:lnTo>
                  <a:lnTo>
                    <a:pt x="270" y="184"/>
                  </a:lnTo>
                  <a:lnTo>
                    <a:pt x="277" y="196"/>
                  </a:lnTo>
                  <a:lnTo>
                    <a:pt x="279" y="207"/>
                  </a:lnTo>
                  <a:lnTo>
                    <a:pt x="279" y="68"/>
                  </a:lnTo>
                  <a:lnTo>
                    <a:pt x="277" y="56"/>
                  </a:lnTo>
                  <a:lnTo>
                    <a:pt x="270" y="44"/>
                  </a:lnTo>
                  <a:lnTo>
                    <a:pt x="260" y="33"/>
                  </a:lnTo>
                  <a:lnTo>
                    <a:pt x="246" y="23"/>
                  </a:lnTo>
                  <a:lnTo>
                    <a:pt x="227" y="16"/>
                  </a:lnTo>
                  <a:lnTo>
                    <a:pt x="208" y="9"/>
                  </a:lnTo>
                  <a:lnTo>
                    <a:pt x="185" y="4"/>
                  </a:lnTo>
                  <a:lnTo>
                    <a:pt x="161" y="2"/>
                  </a:lnTo>
                  <a:lnTo>
                    <a:pt x="137" y="0"/>
                  </a:lnTo>
                  <a:lnTo>
                    <a:pt x="114" y="2"/>
                  </a:lnTo>
                  <a:lnTo>
                    <a:pt x="90" y="4"/>
                  </a:lnTo>
                  <a:lnTo>
                    <a:pt x="69" y="9"/>
                  </a:lnTo>
                  <a:lnTo>
                    <a:pt x="48" y="16"/>
                  </a:lnTo>
                  <a:lnTo>
                    <a:pt x="31" y="26"/>
                  </a:lnTo>
                  <a:lnTo>
                    <a:pt x="17" y="35"/>
                  </a:lnTo>
                  <a:lnTo>
                    <a:pt x="7" y="47"/>
                  </a:lnTo>
                  <a:lnTo>
                    <a:pt x="3" y="59"/>
                  </a:lnTo>
                  <a:lnTo>
                    <a:pt x="0" y="70"/>
                  </a:lnTo>
                  <a:lnTo>
                    <a:pt x="0" y="210"/>
                  </a:lnTo>
                  <a:lnTo>
                    <a:pt x="3" y="198"/>
                  </a:lnTo>
                  <a:lnTo>
                    <a:pt x="7" y="186"/>
                  </a:lnTo>
                  <a:close/>
                </a:path>
              </a:pathLst>
            </a:custGeom>
            <a:solidFill>
              <a:srgbClr val="4141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B19FC34A-8AD2-4042-B9F0-AE5769BD7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7" y="2833"/>
              <a:ext cx="364" cy="180"/>
            </a:xfrm>
            <a:custGeom>
              <a:avLst/>
              <a:gdLst>
                <a:gd name="T0" fmla="*/ 352 w 364"/>
                <a:gd name="T1" fmla="*/ 59 h 180"/>
                <a:gd name="T2" fmla="*/ 319 w 364"/>
                <a:gd name="T3" fmla="*/ 31 h 180"/>
                <a:gd name="T4" fmla="*/ 272 w 364"/>
                <a:gd name="T5" fmla="*/ 12 h 180"/>
                <a:gd name="T6" fmla="*/ 210 w 364"/>
                <a:gd name="T7" fmla="*/ 3 h 180"/>
                <a:gd name="T8" fmla="*/ 146 w 364"/>
                <a:gd name="T9" fmla="*/ 3 h 180"/>
                <a:gd name="T10" fmla="*/ 87 w 364"/>
                <a:gd name="T11" fmla="*/ 14 h 180"/>
                <a:gd name="T12" fmla="*/ 40 w 364"/>
                <a:gd name="T13" fmla="*/ 33 h 180"/>
                <a:gd name="T14" fmla="*/ 9 w 364"/>
                <a:gd name="T15" fmla="*/ 62 h 180"/>
                <a:gd name="T16" fmla="*/ 0 w 364"/>
                <a:gd name="T17" fmla="*/ 92 h 180"/>
                <a:gd name="T18" fmla="*/ 12 w 364"/>
                <a:gd name="T19" fmla="*/ 123 h 180"/>
                <a:gd name="T20" fmla="*/ 45 w 364"/>
                <a:gd name="T21" fmla="*/ 149 h 180"/>
                <a:gd name="T22" fmla="*/ 94 w 364"/>
                <a:gd name="T23" fmla="*/ 170 h 180"/>
                <a:gd name="T24" fmla="*/ 153 w 364"/>
                <a:gd name="T25" fmla="*/ 180 h 180"/>
                <a:gd name="T26" fmla="*/ 217 w 364"/>
                <a:gd name="T27" fmla="*/ 180 h 180"/>
                <a:gd name="T28" fmla="*/ 276 w 364"/>
                <a:gd name="T29" fmla="*/ 168 h 180"/>
                <a:gd name="T30" fmla="*/ 323 w 364"/>
                <a:gd name="T31" fmla="*/ 147 h 180"/>
                <a:gd name="T32" fmla="*/ 354 w 364"/>
                <a:gd name="T33" fmla="*/ 121 h 180"/>
                <a:gd name="T34" fmla="*/ 364 w 364"/>
                <a:gd name="T35" fmla="*/ 90 h 180"/>
                <a:gd name="T36" fmla="*/ 319 w 364"/>
                <a:gd name="T37" fmla="*/ 102 h 180"/>
                <a:gd name="T38" fmla="*/ 305 w 364"/>
                <a:gd name="T39" fmla="*/ 123 h 180"/>
                <a:gd name="T40" fmla="*/ 274 w 364"/>
                <a:gd name="T41" fmla="*/ 142 h 180"/>
                <a:gd name="T42" fmla="*/ 231 w 364"/>
                <a:gd name="T43" fmla="*/ 156 h 180"/>
                <a:gd name="T44" fmla="*/ 184 w 364"/>
                <a:gd name="T45" fmla="*/ 159 h 180"/>
                <a:gd name="T46" fmla="*/ 137 w 364"/>
                <a:gd name="T47" fmla="*/ 156 h 180"/>
                <a:gd name="T48" fmla="*/ 94 w 364"/>
                <a:gd name="T49" fmla="*/ 144 h 180"/>
                <a:gd name="T50" fmla="*/ 61 w 364"/>
                <a:gd name="T51" fmla="*/ 125 h 180"/>
                <a:gd name="T52" fmla="*/ 45 w 364"/>
                <a:gd name="T53" fmla="*/ 104 h 180"/>
                <a:gd name="T54" fmla="*/ 45 w 364"/>
                <a:gd name="T55" fmla="*/ 81 h 180"/>
                <a:gd name="T56" fmla="*/ 59 w 364"/>
                <a:gd name="T57" fmla="*/ 57 h 180"/>
                <a:gd name="T58" fmla="*/ 90 w 364"/>
                <a:gd name="T59" fmla="*/ 38 h 180"/>
                <a:gd name="T60" fmla="*/ 132 w 364"/>
                <a:gd name="T61" fmla="*/ 26 h 180"/>
                <a:gd name="T62" fmla="*/ 179 w 364"/>
                <a:gd name="T63" fmla="*/ 22 h 180"/>
                <a:gd name="T64" fmla="*/ 227 w 364"/>
                <a:gd name="T65" fmla="*/ 26 h 180"/>
                <a:gd name="T66" fmla="*/ 269 w 364"/>
                <a:gd name="T67" fmla="*/ 38 h 180"/>
                <a:gd name="T68" fmla="*/ 302 w 364"/>
                <a:gd name="T69" fmla="*/ 55 h 180"/>
                <a:gd name="T70" fmla="*/ 319 w 364"/>
                <a:gd name="T71" fmla="*/ 78 h 180"/>
                <a:gd name="T72" fmla="*/ 319 w 364"/>
                <a:gd name="T73" fmla="*/ 10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4" h="180">
                  <a:moveTo>
                    <a:pt x="361" y="73"/>
                  </a:moveTo>
                  <a:lnTo>
                    <a:pt x="352" y="59"/>
                  </a:lnTo>
                  <a:lnTo>
                    <a:pt x="338" y="45"/>
                  </a:lnTo>
                  <a:lnTo>
                    <a:pt x="319" y="31"/>
                  </a:lnTo>
                  <a:lnTo>
                    <a:pt x="298" y="22"/>
                  </a:lnTo>
                  <a:lnTo>
                    <a:pt x="272" y="12"/>
                  </a:lnTo>
                  <a:lnTo>
                    <a:pt x="241" y="5"/>
                  </a:lnTo>
                  <a:lnTo>
                    <a:pt x="210" y="3"/>
                  </a:lnTo>
                  <a:lnTo>
                    <a:pt x="179" y="0"/>
                  </a:lnTo>
                  <a:lnTo>
                    <a:pt x="146" y="3"/>
                  </a:lnTo>
                  <a:lnTo>
                    <a:pt x="116" y="7"/>
                  </a:lnTo>
                  <a:lnTo>
                    <a:pt x="87" y="14"/>
                  </a:lnTo>
                  <a:lnTo>
                    <a:pt x="61" y="24"/>
                  </a:lnTo>
                  <a:lnTo>
                    <a:pt x="40" y="33"/>
                  </a:lnTo>
                  <a:lnTo>
                    <a:pt x="21" y="48"/>
                  </a:lnTo>
                  <a:lnTo>
                    <a:pt x="9" y="62"/>
                  </a:lnTo>
                  <a:lnTo>
                    <a:pt x="2" y="76"/>
                  </a:lnTo>
                  <a:lnTo>
                    <a:pt x="0" y="92"/>
                  </a:lnTo>
                  <a:lnTo>
                    <a:pt x="2" y="109"/>
                  </a:lnTo>
                  <a:lnTo>
                    <a:pt x="12" y="123"/>
                  </a:lnTo>
                  <a:lnTo>
                    <a:pt x="26" y="137"/>
                  </a:lnTo>
                  <a:lnTo>
                    <a:pt x="45" y="149"/>
                  </a:lnTo>
                  <a:lnTo>
                    <a:pt x="66" y="161"/>
                  </a:lnTo>
                  <a:lnTo>
                    <a:pt x="94" y="170"/>
                  </a:lnTo>
                  <a:lnTo>
                    <a:pt x="123" y="175"/>
                  </a:lnTo>
                  <a:lnTo>
                    <a:pt x="153" y="180"/>
                  </a:lnTo>
                  <a:lnTo>
                    <a:pt x="184" y="180"/>
                  </a:lnTo>
                  <a:lnTo>
                    <a:pt x="217" y="180"/>
                  </a:lnTo>
                  <a:lnTo>
                    <a:pt x="248" y="175"/>
                  </a:lnTo>
                  <a:lnTo>
                    <a:pt x="276" y="168"/>
                  </a:lnTo>
                  <a:lnTo>
                    <a:pt x="302" y="159"/>
                  </a:lnTo>
                  <a:lnTo>
                    <a:pt x="323" y="147"/>
                  </a:lnTo>
                  <a:lnTo>
                    <a:pt x="342" y="135"/>
                  </a:lnTo>
                  <a:lnTo>
                    <a:pt x="354" y="121"/>
                  </a:lnTo>
                  <a:lnTo>
                    <a:pt x="361" y="104"/>
                  </a:lnTo>
                  <a:lnTo>
                    <a:pt x="364" y="90"/>
                  </a:lnTo>
                  <a:lnTo>
                    <a:pt x="361" y="73"/>
                  </a:lnTo>
                  <a:close/>
                  <a:moveTo>
                    <a:pt x="319" y="102"/>
                  </a:moveTo>
                  <a:lnTo>
                    <a:pt x="314" y="114"/>
                  </a:lnTo>
                  <a:lnTo>
                    <a:pt x="305" y="123"/>
                  </a:lnTo>
                  <a:lnTo>
                    <a:pt x="290" y="135"/>
                  </a:lnTo>
                  <a:lnTo>
                    <a:pt x="274" y="142"/>
                  </a:lnTo>
                  <a:lnTo>
                    <a:pt x="255" y="149"/>
                  </a:lnTo>
                  <a:lnTo>
                    <a:pt x="231" y="156"/>
                  </a:lnTo>
                  <a:lnTo>
                    <a:pt x="208" y="159"/>
                  </a:lnTo>
                  <a:lnTo>
                    <a:pt x="184" y="159"/>
                  </a:lnTo>
                  <a:lnTo>
                    <a:pt x="160" y="159"/>
                  </a:lnTo>
                  <a:lnTo>
                    <a:pt x="137" y="156"/>
                  </a:lnTo>
                  <a:lnTo>
                    <a:pt x="113" y="151"/>
                  </a:lnTo>
                  <a:lnTo>
                    <a:pt x="94" y="144"/>
                  </a:lnTo>
                  <a:lnTo>
                    <a:pt x="75" y="135"/>
                  </a:lnTo>
                  <a:lnTo>
                    <a:pt x="61" y="125"/>
                  </a:lnTo>
                  <a:lnTo>
                    <a:pt x="52" y="116"/>
                  </a:lnTo>
                  <a:lnTo>
                    <a:pt x="45" y="104"/>
                  </a:lnTo>
                  <a:lnTo>
                    <a:pt x="42" y="92"/>
                  </a:lnTo>
                  <a:lnTo>
                    <a:pt x="45" y="81"/>
                  </a:lnTo>
                  <a:lnTo>
                    <a:pt x="49" y="69"/>
                  </a:lnTo>
                  <a:lnTo>
                    <a:pt x="59" y="57"/>
                  </a:lnTo>
                  <a:lnTo>
                    <a:pt x="73" y="48"/>
                  </a:lnTo>
                  <a:lnTo>
                    <a:pt x="90" y="38"/>
                  </a:lnTo>
                  <a:lnTo>
                    <a:pt x="111" y="31"/>
                  </a:lnTo>
                  <a:lnTo>
                    <a:pt x="132" y="26"/>
                  </a:lnTo>
                  <a:lnTo>
                    <a:pt x="156" y="24"/>
                  </a:lnTo>
                  <a:lnTo>
                    <a:pt x="179" y="22"/>
                  </a:lnTo>
                  <a:lnTo>
                    <a:pt x="203" y="24"/>
                  </a:lnTo>
                  <a:lnTo>
                    <a:pt x="227" y="26"/>
                  </a:lnTo>
                  <a:lnTo>
                    <a:pt x="250" y="31"/>
                  </a:lnTo>
                  <a:lnTo>
                    <a:pt x="269" y="38"/>
                  </a:lnTo>
                  <a:lnTo>
                    <a:pt x="288" y="45"/>
                  </a:lnTo>
                  <a:lnTo>
                    <a:pt x="302" y="55"/>
                  </a:lnTo>
                  <a:lnTo>
                    <a:pt x="312" y="66"/>
                  </a:lnTo>
                  <a:lnTo>
                    <a:pt x="319" y="78"/>
                  </a:lnTo>
                  <a:lnTo>
                    <a:pt x="321" y="90"/>
                  </a:lnTo>
                  <a:lnTo>
                    <a:pt x="319" y="1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FA6AFC07-220F-410D-B011-33377EF84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7" y="2923"/>
              <a:ext cx="364" cy="232"/>
            </a:xfrm>
            <a:custGeom>
              <a:avLst/>
              <a:gdLst>
                <a:gd name="T0" fmla="*/ 361 w 364"/>
                <a:gd name="T1" fmla="*/ 14 h 232"/>
                <a:gd name="T2" fmla="*/ 354 w 364"/>
                <a:gd name="T3" fmla="*/ 31 h 232"/>
                <a:gd name="T4" fmla="*/ 342 w 364"/>
                <a:gd name="T5" fmla="*/ 45 h 232"/>
                <a:gd name="T6" fmla="*/ 323 w 364"/>
                <a:gd name="T7" fmla="*/ 57 h 232"/>
                <a:gd name="T8" fmla="*/ 302 w 364"/>
                <a:gd name="T9" fmla="*/ 69 h 232"/>
                <a:gd name="T10" fmla="*/ 276 w 364"/>
                <a:gd name="T11" fmla="*/ 78 h 232"/>
                <a:gd name="T12" fmla="*/ 248 w 364"/>
                <a:gd name="T13" fmla="*/ 85 h 232"/>
                <a:gd name="T14" fmla="*/ 217 w 364"/>
                <a:gd name="T15" fmla="*/ 90 h 232"/>
                <a:gd name="T16" fmla="*/ 184 w 364"/>
                <a:gd name="T17" fmla="*/ 90 h 232"/>
                <a:gd name="T18" fmla="*/ 153 w 364"/>
                <a:gd name="T19" fmla="*/ 90 h 232"/>
                <a:gd name="T20" fmla="*/ 123 w 364"/>
                <a:gd name="T21" fmla="*/ 85 h 232"/>
                <a:gd name="T22" fmla="*/ 94 w 364"/>
                <a:gd name="T23" fmla="*/ 80 h 232"/>
                <a:gd name="T24" fmla="*/ 66 w 364"/>
                <a:gd name="T25" fmla="*/ 71 h 232"/>
                <a:gd name="T26" fmla="*/ 45 w 364"/>
                <a:gd name="T27" fmla="*/ 59 h 232"/>
                <a:gd name="T28" fmla="*/ 26 w 364"/>
                <a:gd name="T29" fmla="*/ 47 h 232"/>
                <a:gd name="T30" fmla="*/ 12 w 364"/>
                <a:gd name="T31" fmla="*/ 33 h 232"/>
                <a:gd name="T32" fmla="*/ 2 w 364"/>
                <a:gd name="T33" fmla="*/ 19 h 232"/>
                <a:gd name="T34" fmla="*/ 0 w 364"/>
                <a:gd name="T35" fmla="*/ 2 h 232"/>
                <a:gd name="T36" fmla="*/ 0 w 364"/>
                <a:gd name="T37" fmla="*/ 142 h 232"/>
                <a:gd name="T38" fmla="*/ 2 w 364"/>
                <a:gd name="T39" fmla="*/ 158 h 232"/>
                <a:gd name="T40" fmla="*/ 12 w 364"/>
                <a:gd name="T41" fmla="*/ 172 h 232"/>
                <a:gd name="T42" fmla="*/ 26 w 364"/>
                <a:gd name="T43" fmla="*/ 187 h 232"/>
                <a:gd name="T44" fmla="*/ 45 w 364"/>
                <a:gd name="T45" fmla="*/ 201 h 232"/>
                <a:gd name="T46" fmla="*/ 66 w 364"/>
                <a:gd name="T47" fmla="*/ 210 h 232"/>
                <a:gd name="T48" fmla="*/ 94 w 364"/>
                <a:gd name="T49" fmla="*/ 220 h 232"/>
                <a:gd name="T50" fmla="*/ 123 w 364"/>
                <a:gd name="T51" fmla="*/ 227 h 232"/>
                <a:gd name="T52" fmla="*/ 153 w 364"/>
                <a:gd name="T53" fmla="*/ 229 h 232"/>
                <a:gd name="T54" fmla="*/ 184 w 364"/>
                <a:gd name="T55" fmla="*/ 232 h 232"/>
                <a:gd name="T56" fmla="*/ 217 w 364"/>
                <a:gd name="T57" fmla="*/ 229 h 232"/>
                <a:gd name="T58" fmla="*/ 248 w 364"/>
                <a:gd name="T59" fmla="*/ 224 h 232"/>
                <a:gd name="T60" fmla="*/ 276 w 364"/>
                <a:gd name="T61" fmla="*/ 217 h 232"/>
                <a:gd name="T62" fmla="*/ 302 w 364"/>
                <a:gd name="T63" fmla="*/ 208 h 232"/>
                <a:gd name="T64" fmla="*/ 323 w 364"/>
                <a:gd name="T65" fmla="*/ 198 h 232"/>
                <a:gd name="T66" fmla="*/ 342 w 364"/>
                <a:gd name="T67" fmla="*/ 184 h 232"/>
                <a:gd name="T68" fmla="*/ 354 w 364"/>
                <a:gd name="T69" fmla="*/ 170 h 232"/>
                <a:gd name="T70" fmla="*/ 361 w 364"/>
                <a:gd name="T71" fmla="*/ 156 h 232"/>
                <a:gd name="T72" fmla="*/ 364 w 364"/>
                <a:gd name="T73" fmla="*/ 139 h 232"/>
                <a:gd name="T74" fmla="*/ 364 w 364"/>
                <a:gd name="T75" fmla="*/ 0 h 232"/>
                <a:gd name="T76" fmla="*/ 361 w 364"/>
                <a:gd name="T77" fmla="*/ 1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4" h="232">
                  <a:moveTo>
                    <a:pt x="361" y="14"/>
                  </a:moveTo>
                  <a:lnTo>
                    <a:pt x="354" y="31"/>
                  </a:lnTo>
                  <a:lnTo>
                    <a:pt x="342" y="45"/>
                  </a:lnTo>
                  <a:lnTo>
                    <a:pt x="323" y="57"/>
                  </a:lnTo>
                  <a:lnTo>
                    <a:pt x="302" y="69"/>
                  </a:lnTo>
                  <a:lnTo>
                    <a:pt x="276" y="78"/>
                  </a:lnTo>
                  <a:lnTo>
                    <a:pt x="248" y="85"/>
                  </a:lnTo>
                  <a:lnTo>
                    <a:pt x="217" y="90"/>
                  </a:lnTo>
                  <a:lnTo>
                    <a:pt x="184" y="90"/>
                  </a:lnTo>
                  <a:lnTo>
                    <a:pt x="153" y="90"/>
                  </a:lnTo>
                  <a:lnTo>
                    <a:pt x="123" y="85"/>
                  </a:lnTo>
                  <a:lnTo>
                    <a:pt x="94" y="80"/>
                  </a:lnTo>
                  <a:lnTo>
                    <a:pt x="66" y="71"/>
                  </a:lnTo>
                  <a:lnTo>
                    <a:pt x="45" y="59"/>
                  </a:lnTo>
                  <a:lnTo>
                    <a:pt x="26" y="47"/>
                  </a:lnTo>
                  <a:lnTo>
                    <a:pt x="12" y="33"/>
                  </a:lnTo>
                  <a:lnTo>
                    <a:pt x="2" y="19"/>
                  </a:lnTo>
                  <a:lnTo>
                    <a:pt x="0" y="2"/>
                  </a:lnTo>
                  <a:lnTo>
                    <a:pt x="0" y="142"/>
                  </a:lnTo>
                  <a:lnTo>
                    <a:pt x="2" y="158"/>
                  </a:lnTo>
                  <a:lnTo>
                    <a:pt x="12" y="172"/>
                  </a:lnTo>
                  <a:lnTo>
                    <a:pt x="26" y="187"/>
                  </a:lnTo>
                  <a:lnTo>
                    <a:pt x="45" y="201"/>
                  </a:lnTo>
                  <a:lnTo>
                    <a:pt x="66" y="210"/>
                  </a:lnTo>
                  <a:lnTo>
                    <a:pt x="94" y="220"/>
                  </a:lnTo>
                  <a:lnTo>
                    <a:pt x="123" y="227"/>
                  </a:lnTo>
                  <a:lnTo>
                    <a:pt x="153" y="229"/>
                  </a:lnTo>
                  <a:lnTo>
                    <a:pt x="184" y="232"/>
                  </a:lnTo>
                  <a:lnTo>
                    <a:pt x="217" y="229"/>
                  </a:lnTo>
                  <a:lnTo>
                    <a:pt x="248" y="224"/>
                  </a:lnTo>
                  <a:lnTo>
                    <a:pt x="276" y="217"/>
                  </a:lnTo>
                  <a:lnTo>
                    <a:pt x="302" y="208"/>
                  </a:lnTo>
                  <a:lnTo>
                    <a:pt x="323" y="198"/>
                  </a:lnTo>
                  <a:lnTo>
                    <a:pt x="342" y="184"/>
                  </a:lnTo>
                  <a:lnTo>
                    <a:pt x="354" y="170"/>
                  </a:lnTo>
                  <a:lnTo>
                    <a:pt x="361" y="156"/>
                  </a:lnTo>
                  <a:lnTo>
                    <a:pt x="364" y="139"/>
                  </a:lnTo>
                  <a:lnTo>
                    <a:pt x="364" y="0"/>
                  </a:lnTo>
                  <a:lnTo>
                    <a:pt x="361" y="1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6" name="Group 111">
            <a:extLst>
              <a:ext uri="{FF2B5EF4-FFF2-40B4-BE49-F238E27FC236}">
                <a16:creationId xmlns:a16="http://schemas.microsoft.com/office/drawing/2014/main" id="{E8CB7C02-55E6-463D-8C12-CCFBC4282544}"/>
              </a:ext>
            </a:extLst>
          </p:cNvPr>
          <p:cNvGrpSpPr>
            <a:grpSpLocks/>
          </p:cNvGrpSpPr>
          <p:nvPr/>
        </p:nvGrpSpPr>
        <p:grpSpPr bwMode="auto">
          <a:xfrm>
            <a:off x="3708442" y="3766003"/>
            <a:ext cx="817563" cy="525463"/>
            <a:chOff x="3501" y="3204"/>
            <a:chExt cx="515" cy="331"/>
          </a:xfrm>
        </p:grpSpPr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B0B1FFF9-68CA-4AE0-ADBD-11E2B60D8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" y="3225"/>
              <a:ext cx="430" cy="185"/>
            </a:xfrm>
            <a:custGeom>
              <a:avLst/>
              <a:gdLst>
                <a:gd name="T0" fmla="*/ 425 w 430"/>
                <a:gd name="T1" fmla="*/ 85 h 185"/>
                <a:gd name="T2" fmla="*/ 416 w 430"/>
                <a:gd name="T3" fmla="*/ 69 h 185"/>
                <a:gd name="T4" fmla="*/ 399 w 430"/>
                <a:gd name="T5" fmla="*/ 52 h 185"/>
                <a:gd name="T6" fmla="*/ 378 w 430"/>
                <a:gd name="T7" fmla="*/ 38 h 185"/>
                <a:gd name="T8" fmla="*/ 349 w 430"/>
                <a:gd name="T9" fmla="*/ 24 h 185"/>
                <a:gd name="T10" fmla="*/ 319 w 430"/>
                <a:gd name="T11" fmla="*/ 15 h 185"/>
                <a:gd name="T12" fmla="*/ 286 w 430"/>
                <a:gd name="T13" fmla="*/ 8 h 185"/>
                <a:gd name="T14" fmla="*/ 248 w 430"/>
                <a:gd name="T15" fmla="*/ 3 h 185"/>
                <a:gd name="T16" fmla="*/ 210 w 430"/>
                <a:gd name="T17" fmla="*/ 0 h 185"/>
                <a:gd name="T18" fmla="*/ 175 w 430"/>
                <a:gd name="T19" fmla="*/ 3 h 185"/>
                <a:gd name="T20" fmla="*/ 137 w 430"/>
                <a:gd name="T21" fmla="*/ 8 h 185"/>
                <a:gd name="T22" fmla="*/ 104 w 430"/>
                <a:gd name="T23" fmla="*/ 17 h 185"/>
                <a:gd name="T24" fmla="*/ 73 w 430"/>
                <a:gd name="T25" fmla="*/ 26 h 185"/>
                <a:gd name="T26" fmla="*/ 47 w 430"/>
                <a:gd name="T27" fmla="*/ 41 h 185"/>
                <a:gd name="T28" fmla="*/ 26 w 430"/>
                <a:gd name="T29" fmla="*/ 55 h 185"/>
                <a:gd name="T30" fmla="*/ 12 w 430"/>
                <a:gd name="T31" fmla="*/ 71 h 185"/>
                <a:gd name="T32" fmla="*/ 2 w 430"/>
                <a:gd name="T33" fmla="*/ 90 h 185"/>
                <a:gd name="T34" fmla="*/ 0 w 430"/>
                <a:gd name="T35" fmla="*/ 109 h 185"/>
                <a:gd name="T36" fmla="*/ 0 w 430"/>
                <a:gd name="T37" fmla="*/ 185 h 185"/>
                <a:gd name="T38" fmla="*/ 2 w 430"/>
                <a:gd name="T39" fmla="*/ 166 h 185"/>
                <a:gd name="T40" fmla="*/ 12 w 430"/>
                <a:gd name="T41" fmla="*/ 147 h 185"/>
                <a:gd name="T42" fmla="*/ 26 w 430"/>
                <a:gd name="T43" fmla="*/ 130 h 185"/>
                <a:gd name="T44" fmla="*/ 47 w 430"/>
                <a:gd name="T45" fmla="*/ 116 h 185"/>
                <a:gd name="T46" fmla="*/ 73 w 430"/>
                <a:gd name="T47" fmla="*/ 102 h 185"/>
                <a:gd name="T48" fmla="*/ 104 w 430"/>
                <a:gd name="T49" fmla="*/ 90 h 185"/>
                <a:gd name="T50" fmla="*/ 137 w 430"/>
                <a:gd name="T51" fmla="*/ 83 h 185"/>
                <a:gd name="T52" fmla="*/ 175 w 430"/>
                <a:gd name="T53" fmla="*/ 78 h 185"/>
                <a:gd name="T54" fmla="*/ 210 w 430"/>
                <a:gd name="T55" fmla="*/ 76 h 185"/>
                <a:gd name="T56" fmla="*/ 248 w 430"/>
                <a:gd name="T57" fmla="*/ 76 h 185"/>
                <a:gd name="T58" fmla="*/ 286 w 430"/>
                <a:gd name="T59" fmla="*/ 81 h 185"/>
                <a:gd name="T60" fmla="*/ 319 w 430"/>
                <a:gd name="T61" fmla="*/ 90 h 185"/>
                <a:gd name="T62" fmla="*/ 349 w 430"/>
                <a:gd name="T63" fmla="*/ 100 h 185"/>
                <a:gd name="T64" fmla="*/ 378 w 430"/>
                <a:gd name="T65" fmla="*/ 111 h 185"/>
                <a:gd name="T66" fmla="*/ 399 w 430"/>
                <a:gd name="T67" fmla="*/ 128 h 185"/>
                <a:gd name="T68" fmla="*/ 416 w 430"/>
                <a:gd name="T69" fmla="*/ 145 h 185"/>
                <a:gd name="T70" fmla="*/ 425 w 430"/>
                <a:gd name="T71" fmla="*/ 161 h 185"/>
                <a:gd name="T72" fmla="*/ 430 w 430"/>
                <a:gd name="T73" fmla="*/ 180 h 185"/>
                <a:gd name="T74" fmla="*/ 430 w 430"/>
                <a:gd name="T75" fmla="*/ 104 h 185"/>
                <a:gd name="T76" fmla="*/ 425 w 430"/>
                <a:gd name="T77" fmla="*/ 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0" h="185">
                  <a:moveTo>
                    <a:pt x="425" y="85"/>
                  </a:moveTo>
                  <a:lnTo>
                    <a:pt x="416" y="69"/>
                  </a:lnTo>
                  <a:lnTo>
                    <a:pt x="399" y="52"/>
                  </a:lnTo>
                  <a:lnTo>
                    <a:pt x="378" y="38"/>
                  </a:lnTo>
                  <a:lnTo>
                    <a:pt x="349" y="24"/>
                  </a:lnTo>
                  <a:lnTo>
                    <a:pt x="319" y="15"/>
                  </a:lnTo>
                  <a:lnTo>
                    <a:pt x="286" y="8"/>
                  </a:lnTo>
                  <a:lnTo>
                    <a:pt x="248" y="3"/>
                  </a:lnTo>
                  <a:lnTo>
                    <a:pt x="210" y="0"/>
                  </a:lnTo>
                  <a:lnTo>
                    <a:pt x="175" y="3"/>
                  </a:lnTo>
                  <a:lnTo>
                    <a:pt x="137" y="8"/>
                  </a:lnTo>
                  <a:lnTo>
                    <a:pt x="104" y="17"/>
                  </a:lnTo>
                  <a:lnTo>
                    <a:pt x="73" y="26"/>
                  </a:lnTo>
                  <a:lnTo>
                    <a:pt x="47" y="41"/>
                  </a:lnTo>
                  <a:lnTo>
                    <a:pt x="26" y="55"/>
                  </a:lnTo>
                  <a:lnTo>
                    <a:pt x="12" y="71"/>
                  </a:lnTo>
                  <a:lnTo>
                    <a:pt x="2" y="90"/>
                  </a:lnTo>
                  <a:lnTo>
                    <a:pt x="0" y="109"/>
                  </a:lnTo>
                  <a:lnTo>
                    <a:pt x="0" y="185"/>
                  </a:lnTo>
                  <a:lnTo>
                    <a:pt x="2" y="166"/>
                  </a:lnTo>
                  <a:lnTo>
                    <a:pt x="12" y="147"/>
                  </a:lnTo>
                  <a:lnTo>
                    <a:pt x="26" y="130"/>
                  </a:lnTo>
                  <a:lnTo>
                    <a:pt x="47" y="116"/>
                  </a:lnTo>
                  <a:lnTo>
                    <a:pt x="73" y="102"/>
                  </a:lnTo>
                  <a:lnTo>
                    <a:pt x="104" y="90"/>
                  </a:lnTo>
                  <a:lnTo>
                    <a:pt x="137" y="83"/>
                  </a:lnTo>
                  <a:lnTo>
                    <a:pt x="175" y="78"/>
                  </a:lnTo>
                  <a:lnTo>
                    <a:pt x="210" y="76"/>
                  </a:lnTo>
                  <a:lnTo>
                    <a:pt x="248" y="76"/>
                  </a:lnTo>
                  <a:lnTo>
                    <a:pt x="286" y="81"/>
                  </a:lnTo>
                  <a:lnTo>
                    <a:pt x="319" y="90"/>
                  </a:lnTo>
                  <a:lnTo>
                    <a:pt x="349" y="100"/>
                  </a:lnTo>
                  <a:lnTo>
                    <a:pt x="378" y="111"/>
                  </a:lnTo>
                  <a:lnTo>
                    <a:pt x="399" y="128"/>
                  </a:lnTo>
                  <a:lnTo>
                    <a:pt x="416" y="145"/>
                  </a:lnTo>
                  <a:lnTo>
                    <a:pt x="425" y="161"/>
                  </a:lnTo>
                  <a:lnTo>
                    <a:pt x="430" y="180"/>
                  </a:lnTo>
                  <a:lnTo>
                    <a:pt x="430" y="104"/>
                  </a:lnTo>
                  <a:lnTo>
                    <a:pt x="425" y="85"/>
                  </a:lnTo>
                  <a:close/>
                </a:path>
              </a:pathLst>
            </a:custGeom>
            <a:solidFill>
              <a:srgbClr val="4141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86CA329B-A5A6-41A2-855B-5858920A3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1" y="3204"/>
              <a:ext cx="515" cy="255"/>
            </a:xfrm>
            <a:custGeom>
              <a:avLst/>
              <a:gdLst>
                <a:gd name="T0" fmla="*/ 499 w 515"/>
                <a:gd name="T1" fmla="*/ 83 h 255"/>
                <a:gd name="T2" fmla="*/ 451 w 515"/>
                <a:gd name="T3" fmla="*/ 45 h 255"/>
                <a:gd name="T4" fmla="*/ 383 w 515"/>
                <a:gd name="T5" fmla="*/ 17 h 255"/>
                <a:gd name="T6" fmla="*/ 298 w 515"/>
                <a:gd name="T7" fmla="*/ 3 h 255"/>
                <a:gd name="T8" fmla="*/ 208 w 515"/>
                <a:gd name="T9" fmla="*/ 3 h 255"/>
                <a:gd name="T10" fmla="*/ 125 w 515"/>
                <a:gd name="T11" fmla="*/ 19 h 255"/>
                <a:gd name="T12" fmla="*/ 57 w 515"/>
                <a:gd name="T13" fmla="*/ 47 h 255"/>
                <a:gd name="T14" fmla="*/ 14 w 515"/>
                <a:gd name="T15" fmla="*/ 88 h 255"/>
                <a:gd name="T16" fmla="*/ 0 w 515"/>
                <a:gd name="T17" fmla="*/ 130 h 255"/>
                <a:gd name="T18" fmla="*/ 17 w 515"/>
                <a:gd name="T19" fmla="*/ 173 h 255"/>
                <a:gd name="T20" fmla="*/ 64 w 515"/>
                <a:gd name="T21" fmla="*/ 210 h 255"/>
                <a:gd name="T22" fmla="*/ 133 w 515"/>
                <a:gd name="T23" fmla="*/ 239 h 255"/>
                <a:gd name="T24" fmla="*/ 218 w 515"/>
                <a:gd name="T25" fmla="*/ 253 h 255"/>
                <a:gd name="T26" fmla="*/ 307 w 515"/>
                <a:gd name="T27" fmla="*/ 253 h 255"/>
                <a:gd name="T28" fmla="*/ 390 w 515"/>
                <a:gd name="T29" fmla="*/ 236 h 255"/>
                <a:gd name="T30" fmla="*/ 459 w 515"/>
                <a:gd name="T31" fmla="*/ 208 h 255"/>
                <a:gd name="T32" fmla="*/ 501 w 515"/>
                <a:gd name="T33" fmla="*/ 170 h 255"/>
                <a:gd name="T34" fmla="*/ 515 w 515"/>
                <a:gd name="T35" fmla="*/ 125 h 255"/>
                <a:gd name="T36" fmla="*/ 470 w 515"/>
                <a:gd name="T37" fmla="*/ 144 h 255"/>
                <a:gd name="T38" fmla="*/ 447 w 515"/>
                <a:gd name="T39" fmla="*/ 180 h 255"/>
                <a:gd name="T40" fmla="*/ 399 w 515"/>
                <a:gd name="T41" fmla="*/ 208 h 255"/>
                <a:gd name="T42" fmla="*/ 336 w 515"/>
                <a:gd name="T43" fmla="*/ 227 h 255"/>
                <a:gd name="T44" fmla="*/ 262 w 515"/>
                <a:gd name="T45" fmla="*/ 234 h 255"/>
                <a:gd name="T46" fmla="*/ 187 w 515"/>
                <a:gd name="T47" fmla="*/ 227 h 255"/>
                <a:gd name="T48" fmla="*/ 123 w 515"/>
                <a:gd name="T49" fmla="*/ 210 h 255"/>
                <a:gd name="T50" fmla="*/ 74 w 515"/>
                <a:gd name="T51" fmla="*/ 182 h 255"/>
                <a:gd name="T52" fmla="*/ 48 w 515"/>
                <a:gd name="T53" fmla="*/ 149 h 255"/>
                <a:gd name="T54" fmla="*/ 45 w 515"/>
                <a:gd name="T55" fmla="*/ 111 h 255"/>
                <a:gd name="T56" fmla="*/ 69 w 515"/>
                <a:gd name="T57" fmla="*/ 76 h 255"/>
                <a:gd name="T58" fmla="*/ 116 w 515"/>
                <a:gd name="T59" fmla="*/ 47 h 255"/>
                <a:gd name="T60" fmla="*/ 180 w 515"/>
                <a:gd name="T61" fmla="*/ 29 h 255"/>
                <a:gd name="T62" fmla="*/ 253 w 515"/>
                <a:gd name="T63" fmla="*/ 21 h 255"/>
                <a:gd name="T64" fmla="*/ 329 w 515"/>
                <a:gd name="T65" fmla="*/ 29 h 255"/>
                <a:gd name="T66" fmla="*/ 392 w 515"/>
                <a:gd name="T67" fmla="*/ 45 h 255"/>
                <a:gd name="T68" fmla="*/ 442 w 515"/>
                <a:gd name="T69" fmla="*/ 73 h 255"/>
                <a:gd name="T70" fmla="*/ 468 w 515"/>
                <a:gd name="T71" fmla="*/ 106 h 255"/>
                <a:gd name="T72" fmla="*/ 470 w 515"/>
                <a:gd name="T73" fmla="*/ 14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5" h="255">
                  <a:moveTo>
                    <a:pt x="511" y="104"/>
                  </a:moveTo>
                  <a:lnTo>
                    <a:pt x="499" y="83"/>
                  </a:lnTo>
                  <a:lnTo>
                    <a:pt x="480" y="62"/>
                  </a:lnTo>
                  <a:lnTo>
                    <a:pt x="451" y="45"/>
                  </a:lnTo>
                  <a:lnTo>
                    <a:pt x="421" y="29"/>
                  </a:lnTo>
                  <a:lnTo>
                    <a:pt x="383" y="17"/>
                  </a:lnTo>
                  <a:lnTo>
                    <a:pt x="343" y="7"/>
                  </a:lnTo>
                  <a:lnTo>
                    <a:pt x="298" y="3"/>
                  </a:lnTo>
                  <a:lnTo>
                    <a:pt x="253" y="0"/>
                  </a:lnTo>
                  <a:lnTo>
                    <a:pt x="208" y="3"/>
                  </a:lnTo>
                  <a:lnTo>
                    <a:pt x="166" y="10"/>
                  </a:lnTo>
                  <a:lnTo>
                    <a:pt x="125" y="19"/>
                  </a:lnTo>
                  <a:lnTo>
                    <a:pt x="88" y="31"/>
                  </a:lnTo>
                  <a:lnTo>
                    <a:pt x="57" y="47"/>
                  </a:lnTo>
                  <a:lnTo>
                    <a:pt x="33" y="66"/>
                  </a:lnTo>
                  <a:lnTo>
                    <a:pt x="14" y="88"/>
                  </a:lnTo>
                  <a:lnTo>
                    <a:pt x="3" y="109"/>
                  </a:lnTo>
                  <a:lnTo>
                    <a:pt x="0" y="130"/>
                  </a:lnTo>
                  <a:lnTo>
                    <a:pt x="5" y="151"/>
                  </a:lnTo>
                  <a:lnTo>
                    <a:pt x="17" y="173"/>
                  </a:lnTo>
                  <a:lnTo>
                    <a:pt x="36" y="194"/>
                  </a:lnTo>
                  <a:lnTo>
                    <a:pt x="64" y="210"/>
                  </a:lnTo>
                  <a:lnTo>
                    <a:pt x="95" y="227"/>
                  </a:lnTo>
                  <a:lnTo>
                    <a:pt x="133" y="239"/>
                  </a:lnTo>
                  <a:lnTo>
                    <a:pt x="173" y="248"/>
                  </a:lnTo>
                  <a:lnTo>
                    <a:pt x="218" y="253"/>
                  </a:lnTo>
                  <a:lnTo>
                    <a:pt x="262" y="255"/>
                  </a:lnTo>
                  <a:lnTo>
                    <a:pt x="307" y="253"/>
                  </a:lnTo>
                  <a:lnTo>
                    <a:pt x="350" y="246"/>
                  </a:lnTo>
                  <a:lnTo>
                    <a:pt x="390" y="236"/>
                  </a:lnTo>
                  <a:lnTo>
                    <a:pt x="428" y="225"/>
                  </a:lnTo>
                  <a:lnTo>
                    <a:pt x="459" y="208"/>
                  </a:lnTo>
                  <a:lnTo>
                    <a:pt x="485" y="189"/>
                  </a:lnTo>
                  <a:lnTo>
                    <a:pt x="501" y="170"/>
                  </a:lnTo>
                  <a:lnTo>
                    <a:pt x="513" y="147"/>
                  </a:lnTo>
                  <a:lnTo>
                    <a:pt x="515" y="125"/>
                  </a:lnTo>
                  <a:lnTo>
                    <a:pt x="511" y="104"/>
                  </a:lnTo>
                  <a:close/>
                  <a:moveTo>
                    <a:pt x="470" y="144"/>
                  </a:moveTo>
                  <a:lnTo>
                    <a:pt x="461" y="163"/>
                  </a:lnTo>
                  <a:lnTo>
                    <a:pt x="447" y="180"/>
                  </a:lnTo>
                  <a:lnTo>
                    <a:pt x="425" y="194"/>
                  </a:lnTo>
                  <a:lnTo>
                    <a:pt x="399" y="208"/>
                  </a:lnTo>
                  <a:lnTo>
                    <a:pt x="369" y="217"/>
                  </a:lnTo>
                  <a:lnTo>
                    <a:pt x="336" y="227"/>
                  </a:lnTo>
                  <a:lnTo>
                    <a:pt x="298" y="232"/>
                  </a:lnTo>
                  <a:lnTo>
                    <a:pt x="262" y="234"/>
                  </a:lnTo>
                  <a:lnTo>
                    <a:pt x="225" y="232"/>
                  </a:lnTo>
                  <a:lnTo>
                    <a:pt x="187" y="227"/>
                  </a:lnTo>
                  <a:lnTo>
                    <a:pt x="154" y="220"/>
                  </a:lnTo>
                  <a:lnTo>
                    <a:pt x="123" y="210"/>
                  </a:lnTo>
                  <a:lnTo>
                    <a:pt x="95" y="196"/>
                  </a:lnTo>
                  <a:lnTo>
                    <a:pt x="74" y="182"/>
                  </a:lnTo>
                  <a:lnTo>
                    <a:pt x="57" y="166"/>
                  </a:lnTo>
                  <a:lnTo>
                    <a:pt x="48" y="149"/>
                  </a:lnTo>
                  <a:lnTo>
                    <a:pt x="43" y="130"/>
                  </a:lnTo>
                  <a:lnTo>
                    <a:pt x="45" y="111"/>
                  </a:lnTo>
                  <a:lnTo>
                    <a:pt x="55" y="92"/>
                  </a:lnTo>
                  <a:lnTo>
                    <a:pt x="69" y="76"/>
                  </a:lnTo>
                  <a:lnTo>
                    <a:pt x="90" y="62"/>
                  </a:lnTo>
                  <a:lnTo>
                    <a:pt x="116" y="47"/>
                  </a:lnTo>
                  <a:lnTo>
                    <a:pt x="147" y="38"/>
                  </a:lnTo>
                  <a:lnTo>
                    <a:pt x="180" y="29"/>
                  </a:lnTo>
                  <a:lnTo>
                    <a:pt x="218" y="24"/>
                  </a:lnTo>
                  <a:lnTo>
                    <a:pt x="253" y="21"/>
                  </a:lnTo>
                  <a:lnTo>
                    <a:pt x="291" y="24"/>
                  </a:lnTo>
                  <a:lnTo>
                    <a:pt x="329" y="29"/>
                  </a:lnTo>
                  <a:lnTo>
                    <a:pt x="362" y="36"/>
                  </a:lnTo>
                  <a:lnTo>
                    <a:pt x="392" y="45"/>
                  </a:lnTo>
                  <a:lnTo>
                    <a:pt x="421" y="59"/>
                  </a:lnTo>
                  <a:lnTo>
                    <a:pt x="442" y="73"/>
                  </a:lnTo>
                  <a:lnTo>
                    <a:pt x="459" y="90"/>
                  </a:lnTo>
                  <a:lnTo>
                    <a:pt x="468" y="106"/>
                  </a:lnTo>
                  <a:lnTo>
                    <a:pt x="473" y="125"/>
                  </a:lnTo>
                  <a:lnTo>
                    <a:pt x="47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6FFE3E8D-F379-4AE9-ABD9-1E1BDB2D7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1" y="3329"/>
              <a:ext cx="515" cy="206"/>
            </a:xfrm>
            <a:custGeom>
              <a:avLst/>
              <a:gdLst>
                <a:gd name="T0" fmla="*/ 513 w 515"/>
                <a:gd name="T1" fmla="*/ 22 h 206"/>
                <a:gd name="T2" fmla="*/ 501 w 515"/>
                <a:gd name="T3" fmla="*/ 45 h 206"/>
                <a:gd name="T4" fmla="*/ 485 w 515"/>
                <a:gd name="T5" fmla="*/ 64 h 206"/>
                <a:gd name="T6" fmla="*/ 459 w 515"/>
                <a:gd name="T7" fmla="*/ 83 h 206"/>
                <a:gd name="T8" fmla="*/ 428 w 515"/>
                <a:gd name="T9" fmla="*/ 100 h 206"/>
                <a:gd name="T10" fmla="*/ 390 w 515"/>
                <a:gd name="T11" fmla="*/ 111 h 206"/>
                <a:gd name="T12" fmla="*/ 350 w 515"/>
                <a:gd name="T13" fmla="*/ 121 h 206"/>
                <a:gd name="T14" fmla="*/ 307 w 515"/>
                <a:gd name="T15" fmla="*/ 128 h 206"/>
                <a:gd name="T16" fmla="*/ 262 w 515"/>
                <a:gd name="T17" fmla="*/ 130 h 206"/>
                <a:gd name="T18" fmla="*/ 218 w 515"/>
                <a:gd name="T19" fmla="*/ 128 h 206"/>
                <a:gd name="T20" fmla="*/ 173 w 515"/>
                <a:gd name="T21" fmla="*/ 123 h 206"/>
                <a:gd name="T22" fmla="*/ 133 w 515"/>
                <a:gd name="T23" fmla="*/ 114 h 206"/>
                <a:gd name="T24" fmla="*/ 95 w 515"/>
                <a:gd name="T25" fmla="*/ 102 h 206"/>
                <a:gd name="T26" fmla="*/ 64 w 515"/>
                <a:gd name="T27" fmla="*/ 85 h 206"/>
                <a:gd name="T28" fmla="*/ 36 w 515"/>
                <a:gd name="T29" fmla="*/ 69 h 206"/>
                <a:gd name="T30" fmla="*/ 17 w 515"/>
                <a:gd name="T31" fmla="*/ 48 h 206"/>
                <a:gd name="T32" fmla="*/ 5 w 515"/>
                <a:gd name="T33" fmla="*/ 26 h 206"/>
                <a:gd name="T34" fmla="*/ 0 w 515"/>
                <a:gd name="T35" fmla="*/ 5 h 206"/>
                <a:gd name="T36" fmla="*/ 0 w 515"/>
                <a:gd name="T37" fmla="*/ 81 h 206"/>
                <a:gd name="T38" fmla="*/ 5 w 515"/>
                <a:gd name="T39" fmla="*/ 102 h 206"/>
                <a:gd name="T40" fmla="*/ 17 w 515"/>
                <a:gd name="T41" fmla="*/ 123 h 206"/>
                <a:gd name="T42" fmla="*/ 36 w 515"/>
                <a:gd name="T43" fmla="*/ 142 h 206"/>
                <a:gd name="T44" fmla="*/ 64 w 515"/>
                <a:gd name="T45" fmla="*/ 161 h 206"/>
                <a:gd name="T46" fmla="*/ 95 w 515"/>
                <a:gd name="T47" fmla="*/ 178 h 206"/>
                <a:gd name="T48" fmla="*/ 133 w 515"/>
                <a:gd name="T49" fmla="*/ 189 h 206"/>
                <a:gd name="T50" fmla="*/ 173 w 515"/>
                <a:gd name="T51" fmla="*/ 199 h 206"/>
                <a:gd name="T52" fmla="*/ 218 w 515"/>
                <a:gd name="T53" fmla="*/ 204 h 206"/>
                <a:gd name="T54" fmla="*/ 262 w 515"/>
                <a:gd name="T55" fmla="*/ 206 h 206"/>
                <a:gd name="T56" fmla="*/ 307 w 515"/>
                <a:gd name="T57" fmla="*/ 204 h 206"/>
                <a:gd name="T58" fmla="*/ 350 w 515"/>
                <a:gd name="T59" fmla="*/ 196 h 206"/>
                <a:gd name="T60" fmla="*/ 390 w 515"/>
                <a:gd name="T61" fmla="*/ 187 h 206"/>
                <a:gd name="T62" fmla="*/ 428 w 515"/>
                <a:gd name="T63" fmla="*/ 173 h 206"/>
                <a:gd name="T64" fmla="*/ 459 w 515"/>
                <a:gd name="T65" fmla="*/ 159 h 206"/>
                <a:gd name="T66" fmla="*/ 485 w 515"/>
                <a:gd name="T67" fmla="*/ 140 h 206"/>
                <a:gd name="T68" fmla="*/ 501 w 515"/>
                <a:gd name="T69" fmla="*/ 118 h 206"/>
                <a:gd name="T70" fmla="*/ 513 w 515"/>
                <a:gd name="T71" fmla="*/ 97 h 206"/>
                <a:gd name="T72" fmla="*/ 515 w 515"/>
                <a:gd name="T73" fmla="*/ 76 h 206"/>
                <a:gd name="T74" fmla="*/ 515 w 515"/>
                <a:gd name="T75" fmla="*/ 0 h 206"/>
                <a:gd name="T76" fmla="*/ 513 w 515"/>
                <a:gd name="T77" fmla="*/ 2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5" h="206">
                  <a:moveTo>
                    <a:pt x="513" y="22"/>
                  </a:moveTo>
                  <a:lnTo>
                    <a:pt x="501" y="45"/>
                  </a:lnTo>
                  <a:lnTo>
                    <a:pt x="485" y="64"/>
                  </a:lnTo>
                  <a:lnTo>
                    <a:pt x="459" y="83"/>
                  </a:lnTo>
                  <a:lnTo>
                    <a:pt x="428" y="100"/>
                  </a:lnTo>
                  <a:lnTo>
                    <a:pt x="390" y="111"/>
                  </a:lnTo>
                  <a:lnTo>
                    <a:pt x="350" y="121"/>
                  </a:lnTo>
                  <a:lnTo>
                    <a:pt x="307" y="128"/>
                  </a:lnTo>
                  <a:lnTo>
                    <a:pt x="262" y="130"/>
                  </a:lnTo>
                  <a:lnTo>
                    <a:pt x="218" y="128"/>
                  </a:lnTo>
                  <a:lnTo>
                    <a:pt x="173" y="123"/>
                  </a:lnTo>
                  <a:lnTo>
                    <a:pt x="133" y="114"/>
                  </a:lnTo>
                  <a:lnTo>
                    <a:pt x="95" y="102"/>
                  </a:lnTo>
                  <a:lnTo>
                    <a:pt x="64" y="85"/>
                  </a:lnTo>
                  <a:lnTo>
                    <a:pt x="36" y="69"/>
                  </a:lnTo>
                  <a:lnTo>
                    <a:pt x="17" y="48"/>
                  </a:lnTo>
                  <a:lnTo>
                    <a:pt x="5" y="26"/>
                  </a:lnTo>
                  <a:lnTo>
                    <a:pt x="0" y="5"/>
                  </a:lnTo>
                  <a:lnTo>
                    <a:pt x="0" y="81"/>
                  </a:lnTo>
                  <a:lnTo>
                    <a:pt x="5" y="102"/>
                  </a:lnTo>
                  <a:lnTo>
                    <a:pt x="17" y="123"/>
                  </a:lnTo>
                  <a:lnTo>
                    <a:pt x="36" y="142"/>
                  </a:lnTo>
                  <a:lnTo>
                    <a:pt x="64" y="161"/>
                  </a:lnTo>
                  <a:lnTo>
                    <a:pt x="95" y="178"/>
                  </a:lnTo>
                  <a:lnTo>
                    <a:pt x="133" y="189"/>
                  </a:lnTo>
                  <a:lnTo>
                    <a:pt x="173" y="199"/>
                  </a:lnTo>
                  <a:lnTo>
                    <a:pt x="218" y="204"/>
                  </a:lnTo>
                  <a:lnTo>
                    <a:pt x="262" y="206"/>
                  </a:lnTo>
                  <a:lnTo>
                    <a:pt x="307" y="204"/>
                  </a:lnTo>
                  <a:lnTo>
                    <a:pt x="350" y="196"/>
                  </a:lnTo>
                  <a:lnTo>
                    <a:pt x="390" y="187"/>
                  </a:lnTo>
                  <a:lnTo>
                    <a:pt x="428" y="173"/>
                  </a:lnTo>
                  <a:lnTo>
                    <a:pt x="459" y="159"/>
                  </a:lnTo>
                  <a:lnTo>
                    <a:pt x="485" y="140"/>
                  </a:lnTo>
                  <a:lnTo>
                    <a:pt x="501" y="118"/>
                  </a:lnTo>
                  <a:lnTo>
                    <a:pt x="513" y="97"/>
                  </a:lnTo>
                  <a:lnTo>
                    <a:pt x="515" y="76"/>
                  </a:lnTo>
                  <a:lnTo>
                    <a:pt x="515" y="0"/>
                  </a:lnTo>
                  <a:lnTo>
                    <a:pt x="513" y="22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lumMod val="50000"/>
                  </a:schemeClr>
                </a:gs>
                <a:gs pos="50000">
                  <a:schemeClr val="bg2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0" name="Group 2">
            <a:extLst>
              <a:ext uri="{FF2B5EF4-FFF2-40B4-BE49-F238E27FC236}">
                <a16:creationId xmlns:a16="http://schemas.microsoft.com/office/drawing/2014/main" id="{D0A7BF22-8483-49A5-8736-692873AEDC01}"/>
              </a:ext>
            </a:extLst>
          </p:cNvPr>
          <p:cNvGrpSpPr/>
          <p:nvPr/>
        </p:nvGrpSpPr>
        <p:grpSpPr>
          <a:xfrm>
            <a:off x="556085" y="2490779"/>
            <a:ext cx="2730500" cy="1781175"/>
            <a:chOff x="1550941" y="2989618"/>
            <a:chExt cx="2730500" cy="1781175"/>
          </a:xfrm>
        </p:grpSpPr>
        <p:grpSp>
          <p:nvGrpSpPr>
            <p:cNvPr id="111" name="Group 109">
              <a:extLst>
                <a:ext uri="{FF2B5EF4-FFF2-40B4-BE49-F238E27FC236}">
                  <a16:creationId xmlns:a16="http://schemas.microsoft.com/office/drawing/2014/main" id="{AEC776D8-74E3-46BA-B9DC-269DB1939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0941" y="2989618"/>
              <a:ext cx="2730500" cy="1781175"/>
              <a:chOff x="501" y="2514"/>
              <a:chExt cx="1720" cy="1122"/>
            </a:xfrm>
          </p:grpSpPr>
          <p:sp>
            <p:nvSpPr>
              <p:cNvPr id="113" name="Freeform 7">
                <a:extLst>
                  <a:ext uri="{FF2B5EF4-FFF2-40B4-BE49-F238E27FC236}">
                    <a16:creationId xmlns:a16="http://schemas.microsoft.com/office/drawing/2014/main" id="{CE9EECA9-3F72-4B0E-BFD3-B6BB0776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" y="2514"/>
                <a:ext cx="1504" cy="704"/>
              </a:xfrm>
              <a:custGeom>
                <a:avLst/>
                <a:gdLst>
                  <a:gd name="T0" fmla="*/ 1490 w 1504"/>
                  <a:gd name="T1" fmla="*/ 300 h 704"/>
                  <a:gd name="T2" fmla="*/ 1455 w 1504"/>
                  <a:gd name="T3" fmla="*/ 239 h 704"/>
                  <a:gd name="T4" fmla="*/ 1398 w 1504"/>
                  <a:gd name="T5" fmla="*/ 180 h 704"/>
                  <a:gd name="T6" fmla="*/ 1320 w 1504"/>
                  <a:gd name="T7" fmla="*/ 128 h 704"/>
                  <a:gd name="T8" fmla="*/ 1226 w 1504"/>
                  <a:gd name="T9" fmla="*/ 83 h 704"/>
                  <a:gd name="T10" fmla="*/ 1117 w 1504"/>
                  <a:gd name="T11" fmla="*/ 48 h 704"/>
                  <a:gd name="T12" fmla="*/ 999 w 1504"/>
                  <a:gd name="T13" fmla="*/ 22 h 704"/>
                  <a:gd name="T14" fmla="*/ 871 w 1504"/>
                  <a:gd name="T15" fmla="*/ 5 h 704"/>
                  <a:gd name="T16" fmla="*/ 739 w 1504"/>
                  <a:gd name="T17" fmla="*/ 0 h 704"/>
                  <a:gd name="T18" fmla="*/ 609 w 1504"/>
                  <a:gd name="T19" fmla="*/ 7 h 704"/>
                  <a:gd name="T20" fmla="*/ 484 w 1504"/>
                  <a:gd name="T21" fmla="*/ 24 h 704"/>
                  <a:gd name="T22" fmla="*/ 366 w 1504"/>
                  <a:gd name="T23" fmla="*/ 52 h 704"/>
                  <a:gd name="T24" fmla="*/ 259 w 1504"/>
                  <a:gd name="T25" fmla="*/ 90 h 704"/>
                  <a:gd name="T26" fmla="*/ 167 w 1504"/>
                  <a:gd name="T27" fmla="*/ 137 h 704"/>
                  <a:gd name="T28" fmla="*/ 94 w 1504"/>
                  <a:gd name="T29" fmla="*/ 192 h 704"/>
                  <a:gd name="T30" fmla="*/ 42 w 1504"/>
                  <a:gd name="T31" fmla="*/ 251 h 704"/>
                  <a:gd name="T32" fmla="*/ 9 w 1504"/>
                  <a:gd name="T33" fmla="*/ 312 h 704"/>
                  <a:gd name="T34" fmla="*/ 0 w 1504"/>
                  <a:gd name="T35" fmla="*/ 378 h 704"/>
                  <a:gd name="T36" fmla="*/ 0 w 1504"/>
                  <a:gd name="T37" fmla="*/ 704 h 704"/>
                  <a:gd name="T38" fmla="*/ 9 w 1504"/>
                  <a:gd name="T39" fmla="*/ 641 h 704"/>
                  <a:gd name="T40" fmla="*/ 42 w 1504"/>
                  <a:gd name="T41" fmla="*/ 577 h 704"/>
                  <a:gd name="T42" fmla="*/ 94 w 1504"/>
                  <a:gd name="T43" fmla="*/ 518 h 704"/>
                  <a:gd name="T44" fmla="*/ 167 w 1504"/>
                  <a:gd name="T45" fmla="*/ 466 h 704"/>
                  <a:gd name="T46" fmla="*/ 259 w 1504"/>
                  <a:gd name="T47" fmla="*/ 418 h 704"/>
                  <a:gd name="T48" fmla="*/ 366 w 1504"/>
                  <a:gd name="T49" fmla="*/ 381 h 704"/>
                  <a:gd name="T50" fmla="*/ 484 w 1504"/>
                  <a:gd name="T51" fmla="*/ 352 h 704"/>
                  <a:gd name="T52" fmla="*/ 609 w 1504"/>
                  <a:gd name="T53" fmla="*/ 336 h 704"/>
                  <a:gd name="T54" fmla="*/ 739 w 1504"/>
                  <a:gd name="T55" fmla="*/ 329 h 704"/>
                  <a:gd name="T56" fmla="*/ 871 w 1504"/>
                  <a:gd name="T57" fmla="*/ 333 h 704"/>
                  <a:gd name="T58" fmla="*/ 999 w 1504"/>
                  <a:gd name="T59" fmla="*/ 348 h 704"/>
                  <a:gd name="T60" fmla="*/ 1117 w 1504"/>
                  <a:gd name="T61" fmla="*/ 374 h 704"/>
                  <a:gd name="T62" fmla="*/ 1226 w 1504"/>
                  <a:gd name="T63" fmla="*/ 411 h 704"/>
                  <a:gd name="T64" fmla="*/ 1320 w 1504"/>
                  <a:gd name="T65" fmla="*/ 456 h 704"/>
                  <a:gd name="T66" fmla="*/ 1398 w 1504"/>
                  <a:gd name="T67" fmla="*/ 508 h 704"/>
                  <a:gd name="T68" fmla="*/ 1455 w 1504"/>
                  <a:gd name="T69" fmla="*/ 565 h 704"/>
                  <a:gd name="T70" fmla="*/ 1490 w 1504"/>
                  <a:gd name="T71" fmla="*/ 629 h 704"/>
                  <a:gd name="T72" fmla="*/ 1504 w 1504"/>
                  <a:gd name="T73" fmla="*/ 693 h 704"/>
                  <a:gd name="T74" fmla="*/ 1504 w 1504"/>
                  <a:gd name="T75" fmla="*/ 364 h 704"/>
                  <a:gd name="T76" fmla="*/ 1490 w 1504"/>
                  <a:gd name="T77" fmla="*/ 30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04" h="704">
                    <a:moveTo>
                      <a:pt x="1490" y="300"/>
                    </a:moveTo>
                    <a:lnTo>
                      <a:pt x="1455" y="239"/>
                    </a:lnTo>
                    <a:lnTo>
                      <a:pt x="1398" y="180"/>
                    </a:lnTo>
                    <a:lnTo>
                      <a:pt x="1320" y="128"/>
                    </a:lnTo>
                    <a:lnTo>
                      <a:pt x="1226" y="83"/>
                    </a:lnTo>
                    <a:lnTo>
                      <a:pt x="1117" y="48"/>
                    </a:lnTo>
                    <a:lnTo>
                      <a:pt x="999" y="22"/>
                    </a:lnTo>
                    <a:lnTo>
                      <a:pt x="871" y="5"/>
                    </a:lnTo>
                    <a:lnTo>
                      <a:pt x="739" y="0"/>
                    </a:lnTo>
                    <a:lnTo>
                      <a:pt x="609" y="7"/>
                    </a:lnTo>
                    <a:lnTo>
                      <a:pt x="484" y="24"/>
                    </a:lnTo>
                    <a:lnTo>
                      <a:pt x="366" y="52"/>
                    </a:lnTo>
                    <a:lnTo>
                      <a:pt x="259" y="90"/>
                    </a:lnTo>
                    <a:lnTo>
                      <a:pt x="167" y="137"/>
                    </a:lnTo>
                    <a:lnTo>
                      <a:pt x="94" y="192"/>
                    </a:lnTo>
                    <a:lnTo>
                      <a:pt x="42" y="251"/>
                    </a:lnTo>
                    <a:lnTo>
                      <a:pt x="9" y="312"/>
                    </a:lnTo>
                    <a:lnTo>
                      <a:pt x="0" y="378"/>
                    </a:lnTo>
                    <a:lnTo>
                      <a:pt x="0" y="704"/>
                    </a:lnTo>
                    <a:lnTo>
                      <a:pt x="9" y="641"/>
                    </a:lnTo>
                    <a:lnTo>
                      <a:pt x="42" y="577"/>
                    </a:lnTo>
                    <a:lnTo>
                      <a:pt x="94" y="518"/>
                    </a:lnTo>
                    <a:lnTo>
                      <a:pt x="167" y="466"/>
                    </a:lnTo>
                    <a:lnTo>
                      <a:pt x="259" y="418"/>
                    </a:lnTo>
                    <a:lnTo>
                      <a:pt x="366" y="381"/>
                    </a:lnTo>
                    <a:lnTo>
                      <a:pt x="484" y="352"/>
                    </a:lnTo>
                    <a:lnTo>
                      <a:pt x="609" y="336"/>
                    </a:lnTo>
                    <a:lnTo>
                      <a:pt x="739" y="329"/>
                    </a:lnTo>
                    <a:lnTo>
                      <a:pt x="871" y="333"/>
                    </a:lnTo>
                    <a:lnTo>
                      <a:pt x="999" y="348"/>
                    </a:lnTo>
                    <a:lnTo>
                      <a:pt x="1117" y="374"/>
                    </a:lnTo>
                    <a:lnTo>
                      <a:pt x="1226" y="411"/>
                    </a:lnTo>
                    <a:lnTo>
                      <a:pt x="1320" y="456"/>
                    </a:lnTo>
                    <a:lnTo>
                      <a:pt x="1398" y="508"/>
                    </a:lnTo>
                    <a:lnTo>
                      <a:pt x="1455" y="565"/>
                    </a:lnTo>
                    <a:lnTo>
                      <a:pt x="1490" y="629"/>
                    </a:lnTo>
                    <a:lnTo>
                      <a:pt x="1504" y="693"/>
                    </a:lnTo>
                    <a:lnTo>
                      <a:pt x="1504" y="364"/>
                    </a:lnTo>
                    <a:lnTo>
                      <a:pt x="1490" y="300"/>
                    </a:lnTo>
                    <a:close/>
                  </a:path>
                </a:pathLst>
              </a:custGeom>
              <a:solidFill>
                <a:srgbClr val="41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4331FC0F-3EDE-4EE5-A89A-ABE06255D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" y="2878"/>
                <a:ext cx="1720" cy="758"/>
              </a:xfrm>
              <a:custGeom>
                <a:avLst/>
                <a:gdLst>
                  <a:gd name="T0" fmla="*/ 1708 w 1720"/>
                  <a:gd name="T1" fmla="*/ 73 h 758"/>
                  <a:gd name="T2" fmla="*/ 1673 w 1720"/>
                  <a:gd name="T3" fmla="*/ 144 h 758"/>
                  <a:gd name="T4" fmla="*/ 1611 w 1720"/>
                  <a:gd name="T5" fmla="*/ 213 h 758"/>
                  <a:gd name="T6" fmla="*/ 1529 w 1720"/>
                  <a:gd name="T7" fmla="*/ 274 h 758"/>
                  <a:gd name="T8" fmla="*/ 1425 w 1720"/>
                  <a:gd name="T9" fmla="*/ 326 h 758"/>
                  <a:gd name="T10" fmla="*/ 1302 w 1720"/>
                  <a:gd name="T11" fmla="*/ 371 h 758"/>
                  <a:gd name="T12" fmla="*/ 1167 w 1720"/>
                  <a:gd name="T13" fmla="*/ 402 h 758"/>
                  <a:gd name="T14" fmla="*/ 1023 w 1720"/>
                  <a:gd name="T15" fmla="*/ 423 h 758"/>
                  <a:gd name="T16" fmla="*/ 874 w 1720"/>
                  <a:gd name="T17" fmla="*/ 430 h 758"/>
                  <a:gd name="T18" fmla="*/ 725 w 1720"/>
                  <a:gd name="T19" fmla="*/ 425 h 758"/>
                  <a:gd name="T20" fmla="*/ 579 w 1720"/>
                  <a:gd name="T21" fmla="*/ 406 h 758"/>
                  <a:gd name="T22" fmla="*/ 442 w 1720"/>
                  <a:gd name="T23" fmla="*/ 378 h 758"/>
                  <a:gd name="T24" fmla="*/ 319 w 1720"/>
                  <a:gd name="T25" fmla="*/ 336 h 758"/>
                  <a:gd name="T26" fmla="*/ 210 w 1720"/>
                  <a:gd name="T27" fmla="*/ 284 h 758"/>
                  <a:gd name="T28" fmla="*/ 123 w 1720"/>
                  <a:gd name="T29" fmla="*/ 225 h 758"/>
                  <a:gd name="T30" fmla="*/ 57 w 1720"/>
                  <a:gd name="T31" fmla="*/ 158 h 758"/>
                  <a:gd name="T32" fmla="*/ 14 w 1720"/>
                  <a:gd name="T33" fmla="*/ 88 h 758"/>
                  <a:gd name="T34" fmla="*/ 0 w 1720"/>
                  <a:gd name="T35" fmla="*/ 14 h 758"/>
                  <a:gd name="T36" fmla="*/ 0 w 1720"/>
                  <a:gd name="T37" fmla="*/ 343 h 758"/>
                  <a:gd name="T38" fmla="*/ 14 w 1720"/>
                  <a:gd name="T39" fmla="*/ 416 h 758"/>
                  <a:gd name="T40" fmla="*/ 57 w 1720"/>
                  <a:gd name="T41" fmla="*/ 487 h 758"/>
                  <a:gd name="T42" fmla="*/ 123 w 1720"/>
                  <a:gd name="T43" fmla="*/ 553 h 758"/>
                  <a:gd name="T44" fmla="*/ 210 w 1720"/>
                  <a:gd name="T45" fmla="*/ 612 h 758"/>
                  <a:gd name="T46" fmla="*/ 319 w 1720"/>
                  <a:gd name="T47" fmla="*/ 664 h 758"/>
                  <a:gd name="T48" fmla="*/ 442 w 1720"/>
                  <a:gd name="T49" fmla="*/ 704 h 758"/>
                  <a:gd name="T50" fmla="*/ 579 w 1720"/>
                  <a:gd name="T51" fmla="*/ 735 h 758"/>
                  <a:gd name="T52" fmla="*/ 725 w 1720"/>
                  <a:gd name="T53" fmla="*/ 754 h 758"/>
                  <a:gd name="T54" fmla="*/ 874 w 1720"/>
                  <a:gd name="T55" fmla="*/ 758 h 758"/>
                  <a:gd name="T56" fmla="*/ 1023 w 1720"/>
                  <a:gd name="T57" fmla="*/ 749 h 758"/>
                  <a:gd name="T58" fmla="*/ 1167 w 1720"/>
                  <a:gd name="T59" fmla="*/ 730 h 758"/>
                  <a:gd name="T60" fmla="*/ 1302 w 1720"/>
                  <a:gd name="T61" fmla="*/ 697 h 758"/>
                  <a:gd name="T62" fmla="*/ 1425 w 1720"/>
                  <a:gd name="T63" fmla="*/ 655 h 758"/>
                  <a:gd name="T64" fmla="*/ 1529 w 1720"/>
                  <a:gd name="T65" fmla="*/ 600 h 758"/>
                  <a:gd name="T66" fmla="*/ 1611 w 1720"/>
                  <a:gd name="T67" fmla="*/ 539 h 758"/>
                  <a:gd name="T68" fmla="*/ 1673 w 1720"/>
                  <a:gd name="T69" fmla="*/ 473 h 758"/>
                  <a:gd name="T70" fmla="*/ 1708 w 1720"/>
                  <a:gd name="T71" fmla="*/ 402 h 758"/>
                  <a:gd name="T72" fmla="*/ 1720 w 1720"/>
                  <a:gd name="T73" fmla="*/ 326 h 758"/>
                  <a:gd name="T74" fmla="*/ 1720 w 1720"/>
                  <a:gd name="T75" fmla="*/ 0 h 758"/>
                  <a:gd name="T76" fmla="*/ 1708 w 1720"/>
                  <a:gd name="T77" fmla="*/ 73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20" h="758">
                    <a:moveTo>
                      <a:pt x="1708" y="73"/>
                    </a:moveTo>
                    <a:lnTo>
                      <a:pt x="1673" y="144"/>
                    </a:lnTo>
                    <a:lnTo>
                      <a:pt x="1611" y="213"/>
                    </a:lnTo>
                    <a:lnTo>
                      <a:pt x="1529" y="274"/>
                    </a:lnTo>
                    <a:lnTo>
                      <a:pt x="1425" y="326"/>
                    </a:lnTo>
                    <a:lnTo>
                      <a:pt x="1302" y="371"/>
                    </a:lnTo>
                    <a:lnTo>
                      <a:pt x="1167" y="402"/>
                    </a:lnTo>
                    <a:lnTo>
                      <a:pt x="1023" y="423"/>
                    </a:lnTo>
                    <a:lnTo>
                      <a:pt x="874" y="430"/>
                    </a:lnTo>
                    <a:lnTo>
                      <a:pt x="725" y="425"/>
                    </a:lnTo>
                    <a:lnTo>
                      <a:pt x="579" y="406"/>
                    </a:lnTo>
                    <a:lnTo>
                      <a:pt x="442" y="378"/>
                    </a:lnTo>
                    <a:lnTo>
                      <a:pt x="319" y="336"/>
                    </a:lnTo>
                    <a:lnTo>
                      <a:pt x="210" y="284"/>
                    </a:lnTo>
                    <a:lnTo>
                      <a:pt x="123" y="225"/>
                    </a:lnTo>
                    <a:lnTo>
                      <a:pt x="57" y="158"/>
                    </a:lnTo>
                    <a:lnTo>
                      <a:pt x="14" y="88"/>
                    </a:lnTo>
                    <a:lnTo>
                      <a:pt x="0" y="14"/>
                    </a:lnTo>
                    <a:lnTo>
                      <a:pt x="0" y="343"/>
                    </a:lnTo>
                    <a:lnTo>
                      <a:pt x="14" y="416"/>
                    </a:lnTo>
                    <a:lnTo>
                      <a:pt x="57" y="487"/>
                    </a:lnTo>
                    <a:lnTo>
                      <a:pt x="123" y="553"/>
                    </a:lnTo>
                    <a:lnTo>
                      <a:pt x="210" y="612"/>
                    </a:lnTo>
                    <a:lnTo>
                      <a:pt x="319" y="664"/>
                    </a:lnTo>
                    <a:lnTo>
                      <a:pt x="442" y="704"/>
                    </a:lnTo>
                    <a:lnTo>
                      <a:pt x="579" y="735"/>
                    </a:lnTo>
                    <a:lnTo>
                      <a:pt x="725" y="754"/>
                    </a:lnTo>
                    <a:lnTo>
                      <a:pt x="874" y="758"/>
                    </a:lnTo>
                    <a:lnTo>
                      <a:pt x="1023" y="749"/>
                    </a:lnTo>
                    <a:lnTo>
                      <a:pt x="1167" y="730"/>
                    </a:lnTo>
                    <a:lnTo>
                      <a:pt x="1302" y="697"/>
                    </a:lnTo>
                    <a:lnTo>
                      <a:pt x="1425" y="655"/>
                    </a:lnTo>
                    <a:lnTo>
                      <a:pt x="1529" y="600"/>
                    </a:lnTo>
                    <a:lnTo>
                      <a:pt x="1611" y="539"/>
                    </a:lnTo>
                    <a:lnTo>
                      <a:pt x="1673" y="473"/>
                    </a:lnTo>
                    <a:lnTo>
                      <a:pt x="1708" y="402"/>
                    </a:lnTo>
                    <a:lnTo>
                      <a:pt x="1720" y="326"/>
                    </a:lnTo>
                    <a:lnTo>
                      <a:pt x="1720" y="0"/>
                    </a:lnTo>
                    <a:lnTo>
                      <a:pt x="1708" y="73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>
                      <a:lumMod val="50000"/>
                    </a:schemeClr>
                  </a:gs>
                  <a:gs pos="50000">
                    <a:schemeClr val="bg2"/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15" name="Freeform 24">
                <a:extLst>
                  <a:ext uri="{FF2B5EF4-FFF2-40B4-BE49-F238E27FC236}">
                    <a16:creationId xmlns:a16="http://schemas.microsoft.com/office/drawing/2014/main" id="{B34C90CD-0615-42D8-AC89-B446DB7F5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" y="2625"/>
                <a:ext cx="1720" cy="683"/>
              </a:xfrm>
              <a:custGeom>
                <a:avLst/>
                <a:gdLst>
                  <a:gd name="T0" fmla="*/ 1703 w 1720"/>
                  <a:gd name="T1" fmla="*/ 180 h 683"/>
                  <a:gd name="T2" fmla="*/ 1663 w 1720"/>
                  <a:gd name="T3" fmla="*/ 109 h 683"/>
                  <a:gd name="T4" fmla="*/ 1597 w 1720"/>
                  <a:gd name="T5" fmla="*/ 43 h 683"/>
                  <a:gd name="T6" fmla="*/ 1536 w 1720"/>
                  <a:gd name="T7" fmla="*/ 0 h 683"/>
                  <a:gd name="T8" fmla="*/ 1536 w 1720"/>
                  <a:gd name="T9" fmla="*/ 102 h 683"/>
                  <a:gd name="T10" fmla="*/ 1562 w 1720"/>
                  <a:gd name="T11" fmla="*/ 128 h 683"/>
                  <a:gd name="T12" fmla="*/ 1597 w 1720"/>
                  <a:gd name="T13" fmla="*/ 189 h 683"/>
                  <a:gd name="T14" fmla="*/ 1611 w 1720"/>
                  <a:gd name="T15" fmla="*/ 253 h 683"/>
                  <a:gd name="T16" fmla="*/ 1602 w 1720"/>
                  <a:gd name="T17" fmla="*/ 317 h 683"/>
                  <a:gd name="T18" fmla="*/ 1571 w 1720"/>
                  <a:gd name="T19" fmla="*/ 381 h 683"/>
                  <a:gd name="T20" fmla="*/ 1536 w 1720"/>
                  <a:gd name="T21" fmla="*/ 419 h 683"/>
                  <a:gd name="T22" fmla="*/ 1517 w 1720"/>
                  <a:gd name="T23" fmla="*/ 440 h 683"/>
                  <a:gd name="T24" fmla="*/ 1444 w 1720"/>
                  <a:gd name="T25" fmla="*/ 494 h 683"/>
                  <a:gd name="T26" fmla="*/ 1354 w 1720"/>
                  <a:gd name="T27" fmla="*/ 539 h 683"/>
                  <a:gd name="T28" fmla="*/ 1247 w 1720"/>
                  <a:gd name="T29" fmla="*/ 577 h 683"/>
                  <a:gd name="T30" fmla="*/ 1129 w 1720"/>
                  <a:gd name="T31" fmla="*/ 605 h 683"/>
                  <a:gd name="T32" fmla="*/ 1004 w 1720"/>
                  <a:gd name="T33" fmla="*/ 624 h 683"/>
                  <a:gd name="T34" fmla="*/ 872 w 1720"/>
                  <a:gd name="T35" fmla="*/ 631 h 683"/>
                  <a:gd name="T36" fmla="*/ 742 w 1720"/>
                  <a:gd name="T37" fmla="*/ 626 h 683"/>
                  <a:gd name="T38" fmla="*/ 614 w 1720"/>
                  <a:gd name="T39" fmla="*/ 610 h 683"/>
                  <a:gd name="T40" fmla="*/ 494 w 1720"/>
                  <a:gd name="T41" fmla="*/ 584 h 683"/>
                  <a:gd name="T42" fmla="*/ 385 w 1720"/>
                  <a:gd name="T43" fmla="*/ 548 h 683"/>
                  <a:gd name="T44" fmla="*/ 291 w 1720"/>
                  <a:gd name="T45" fmla="*/ 504 h 683"/>
                  <a:gd name="T46" fmla="*/ 215 w 1720"/>
                  <a:gd name="T47" fmla="*/ 452 h 683"/>
                  <a:gd name="T48" fmla="*/ 182 w 1720"/>
                  <a:gd name="T49" fmla="*/ 419 h 683"/>
                  <a:gd name="T50" fmla="*/ 156 w 1720"/>
                  <a:gd name="T51" fmla="*/ 393 h 683"/>
                  <a:gd name="T52" fmla="*/ 121 w 1720"/>
                  <a:gd name="T53" fmla="*/ 331 h 683"/>
                  <a:gd name="T54" fmla="*/ 107 w 1720"/>
                  <a:gd name="T55" fmla="*/ 267 h 683"/>
                  <a:gd name="T56" fmla="*/ 116 w 1720"/>
                  <a:gd name="T57" fmla="*/ 201 h 683"/>
                  <a:gd name="T58" fmla="*/ 149 w 1720"/>
                  <a:gd name="T59" fmla="*/ 140 h 683"/>
                  <a:gd name="T60" fmla="*/ 182 w 1720"/>
                  <a:gd name="T61" fmla="*/ 102 h 683"/>
                  <a:gd name="T62" fmla="*/ 182 w 1720"/>
                  <a:gd name="T63" fmla="*/ 0 h 683"/>
                  <a:gd name="T64" fmla="*/ 107 w 1720"/>
                  <a:gd name="T65" fmla="*/ 55 h 683"/>
                  <a:gd name="T66" fmla="*/ 47 w 1720"/>
                  <a:gd name="T67" fmla="*/ 123 h 683"/>
                  <a:gd name="T68" fmla="*/ 10 w 1720"/>
                  <a:gd name="T69" fmla="*/ 194 h 683"/>
                  <a:gd name="T70" fmla="*/ 0 w 1720"/>
                  <a:gd name="T71" fmla="*/ 267 h 683"/>
                  <a:gd name="T72" fmla="*/ 14 w 1720"/>
                  <a:gd name="T73" fmla="*/ 341 h 683"/>
                  <a:gd name="T74" fmla="*/ 57 w 1720"/>
                  <a:gd name="T75" fmla="*/ 411 h 683"/>
                  <a:gd name="T76" fmla="*/ 123 w 1720"/>
                  <a:gd name="T77" fmla="*/ 478 h 683"/>
                  <a:gd name="T78" fmla="*/ 182 w 1720"/>
                  <a:gd name="T79" fmla="*/ 518 h 683"/>
                  <a:gd name="T80" fmla="*/ 210 w 1720"/>
                  <a:gd name="T81" fmla="*/ 537 h 683"/>
                  <a:gd name="T82" fmla="*/ 319 w 1720"/>
                  <a:gd name="T83" fmla="*/ 589 h 683"/>
                  <a:gd name="T84" fmla="*/ 442 w 1720"/>
                  <a:gd name="T85" fmla="*/ 631 h 683"/>
                  <a:gd name="T86" fmla="*/ 579 w 1720"/>
                  <a:gd name="T87" fmla="*/ 659 h 683"/>
                  <a:gd name="T88" fmla="*/ 725 w 1720"/>
                  <a:gd name="T89" fmla="*/ 678 h 683"/>
                  <a:gd name="T90" fmla="*/ 874 w 1720"/>
                  <a:gd name="T91" fmla="*/ 683 h 683"/>
                  <a:gd name="T92" fmla="*/ 1023 w 1720"/>
                  <a:gd name="T93" fmla="*/ 676 h 683"/>
                  <a:gd name="T94" fmla="*/ 1167 w 1720"/>
                  <a:gd name="T95" fmla="*/ 655 h 683"/>
                  <a:gd name="T96" fmla="*/ 1302 w 1720"/>
                  <a:gd name="T97" fmla="*/ 624 h 683"/>
                  <a:gd name="T98" fmla="*/ 1425 w 1720"/>
                  <a:gd name="T99" fmla="*/ 579 h 683"/>
                  <a:gd name="T100" fmla="*/ 1529 w 1720"/>
                  <a:gd name="T101" fmla="*/ 527 h 683"/>
                  <a:gd name="T102" fmla="*/ 1536 w 1720"/>
                  <a:gd name="T103" fmla="*/ 520 h 683"/>
                  <a:gd name="T104" fmla="*/ 1611 w 1720"/>
                  <a:gd name="T105" fmla="*/ 466 h 683"/>
                  <a:gd name="T106" fmla="*/ 1673 w 1720"/>
                  <a:gd name="T107" fmla="*/ 397 h 683"/>
                  <a:gd name="T108" fmla="*/ 1708 w 1720"/>
                  <a:gd name="T109" fmla="*/ 326 h 683"/>
                  <a:gd name="T110" fmla="*/ 1720 w 1720"/>
                  <a:gd name="T111" fmla="*/ 253 h 683"/>
                  <a:gd name="T112" fmla="*/ 1703 w 1720"/>
                  <a:gd name="T113" fmla="*/ 180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0" h="683">
                    <a:moveTo>
                      <a:pt x="1703" y="180"/>
                    </a:moveTo>
                    <a:lnTo>
                      <a:pt x="1663" y="109"/>
                    </a:lnTo>
                    <a:lnTo>
                      <a:pt x="1597" y="43"/>
                    </a:lnTo>
                    <a:lnTo>
                      <a:pt x="1536" y="0"/>
                    </a:lnTo>
                    <a:lnTo>
                      <a:pt x="1536" y="102"/>
                    </a:lnTo>
                    <a:lnTo>
                      <a:pt x="1562" y="128"/>
                    </a:lnTo>
                    <a:lnTo>
                      <a:pt x="1597" y="189"/>
                    </a:lnTo>
                    <a:lnTo>
                      <a:pt x="1611" y="253"/>
                    </a:lnTo>
                    <a:lnTo>
                      <a:pt x="1602" y="317"/>
                    </a:lnTo>
                    <a:lnTo>
                      <a:pt x="1571" y="381"/>
                    </a:lnTo>
                    <a:lnTo>
                      <a:pt x="1536" y="419"/>
                    </a:lnTo>
                    <a:lnTo>
                      <a:pt x="1517" y="440"/>
                    </a:lnTo>
                    <a:lnTo>
                      <a:pt x="1444" y="494"/>
                    </a:lnTo>
                    <a:lnTo>
                      <a:pt x="1354" y="539"/>
                    </a:lnTo>
                    <a:lnTo>
                      <a:pt x="1247" y="577"/>
                    </a:lnTo>
                    <a:lnTo>
                      <a:pt x="1129" y="605"/>
                    </a:lnTo>
                    <a:lnTo>
                      <a:pt x="1004" y="624"/>
                    </a:lnTo>
                    <a:lnTo>
                      <a:pt x="872" y="631"/>
                    </a:lnTo>
                    <a:lnTo>
                      <a:pt x="742" y="626"/>
                    </a:lnTo>
                    <a:lnTo>
                      <a:pt x="614" y="610"/>
                    </a:lnTo>
                    <a:lnTo>
                      <a:pt x="494" y="584"/>
                    </a:lnTo>
                    <a:lnTo>
                      <a:pt x="385" y="548"/>
                    </a:lnTo>
                    <a:lnTo>
                      <a:pt x="291" y="504"/>
                    </a:lnTo>
                    <a:lnTo>
                      <a:pt x="215" y="452"/>
                    </a:lnTo>
                    <a:lnTo>
                      <a:pt x="182" y="419"/>
                    </a:lnTo>
                    <a:lnTo>
                      <a:pt x="156" y="393"/>
                    </a:lnTo>
                    <a:lnTo>
                      <a:pt x="121" y="331"/>
                    </a:lnTo>
                    <a:lnTo>
                      <a:pt x="107" y="267"/>
                    </a:lnTo>
                    <a:lnTo>
                      <a:pt x="116" y="201"/>
                    </a:lnTo>
                    <a:lnTo>
                      <a:pt x="149" y="140"/>
                    </a:lnTo>
                    <a:lnTo>
                      <a:pt x="182" y="102"/>
                    </a:lnTo>
                    <a:lnTo>
                      <a:pt x="182" y="0"/>
                    </a:lnTo>
                    <a:lnTo>
                      <a:pt x="107" y="55"/>
                    </a:lnTo>
                    <a:lnTo>
                      <a:pt x="47" y="123"/>
                    </a:lnTo>
                    <a:lnTo>
                      <a:pt x="10" y="194"/>
                    </a:lnTo>
                    <a:lnTo>
                      <a:pt x="0" y="267"/>
                    </a:lnTo>
                    <a:lnTo>
                      <a:pt x="14" y="341"/>
                    </a:lnTo>
                    <a:lnTo>
                      <a:pt x="57" y="411"/>
                    </a:lnTo>
                    <a:lnTo>
                      <a:pt x="123" y="478"/>
                    </a:lnTo>
                    <a:lnTo>
                      <a:pt x="182" y="518"/>
                    </a:lnTo>
                    <a:lnTo>
                      <a:pt x="210" y="537"/>
                    </a:lnTo>
                    <a:lnTo>
                      <a:pt x="319" y="589"/>
                    </a:lnTo>
                    <a:lnTo>
                      <a:pt x="442" y="631"/>
                    </a:lnTo>
                    <a:lnTo>
                      <a:pt x="579" y="659"/>
                    </a:lnTo>
                    <a:lnTo>
                      <a:pt x="725" y="678"/>
                    </a:lnTo>
                    <a:lnTo>
                      <a:pt x="874" y="683"/>
                    </a:lnTo>
                    <a:lnTo>
                      <a:pt x="1023" y="676"/>
                    </a:lnTo>
                    <a:lnTo>
                      <a:pt x="1167" y="655"/>
                    </a:lnTo>
                    <a:lnTo>
                      <a:pt x="1302" y="624"/>
                    </a:lnTo>
                    <a:lnTo>
                      <a:pt x="1425" y="579"/>
                    </a:lnTo>
                    <a:lnTo>
                      <a:pt x="1529" y="527"/>
                    </a:lnTo>
                    <a:lnTo>
                      <a:pt x="1536" y="520"/>
                    </a:lnTo>
                    <a:lnTo>
                      <a:pt x="1611" y="466"/>
                    </a:lnTo>
                    <a:lnTo>
                      <a:pt x="1673" y="397"/>
                    </a:lnTo>
                    <a:lnTo>
                      <a:pt x="1708" y="326"/>
                    </a:lnTo>
                    <a:lnTo>
                      <a:pt x="1720" y="253"/>
                    </a:lnTo>
                    <a:lnTo>
                      <a:pt x="1703" y="18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531FAC2-A7B8-4021-BFD8-4ADEDC4D27A3}"/>
                </a:ext>
              </a:extLst>
            </p:cNvPr>
            <p:cNvSpPr txBox="1"/>
            <p:nvPr/>
          </p:nvSpPr>
          <p:spPr>
            <a:xfrm>
              <a:off x="2258849" y="4290799"/>
              <a:ext cx="1325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recognition</a:t>
              </a:r>
              <a:endParaRPr lang="en-GB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6" name="Group 3">
            <a:extLst>
              <a:ext uri="{FF2B5EF4-FFF2-40B4-BE49-F238E27FC236}">
                <a16:creationId xmlns:a16="http://schemas.microsoft.com/office/drawing/2014/main" id="{1155930A-23F4-4003-A034-8CB6A0EC1EDF}"/>
              </a:ext>
            </a:extLst>
          </p:cNvPr>
          <p:cNvGrpSpPr/>
          <p:nvPr/>
        </p:nvGrpSpPr>
        <p:grpSpPr>
          <a:xfrm>
            <a:off x="845010" y="2116129"/>
            <a:ext cx="2149475" cy="1552575"/>
            <a:chOff x="1839866" y="2614968"/>
            <a:chExt cx="2149475" cy="1552575"/>
          </a:xfrm>
        </p:grpSpPr>
        <p:grpSp>
          <p:nvGrpSpPr>
            <p:cNvPr id="117" name="Group 108">
              <a:extLst>
                <a:ext uri="{FF2B5EF4-FFF2-40B4-BE49-F238E27FC236}">
                  <a16:creationId xmlns:a16="http://schemas.microsoft.com/office/drawing/2014/main" id="{B12601B4-C1ED-4377-ADB6-97CDCD5D2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9866" y="2614968"/>
              <a:ext cx="2149475" cy="1552575"/>
              <a:chOff x="683" y="2278"/>
              <a:chExt cx="1354" cy="978"/>
            </a:xfrm>
          </p:grpSpPr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38283411-9275-4A86-9A78-64557B8AF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" y="2278"/>
                <a:ext cx="1142" cy="815"/>
              </a:xfrm>
              <a:custGeom>
                <a:avLst/>
                <a:gdLst>
                  <a:gd name="T0" fmla="*/ 1132 w 1142"/>
                  <a:gd name="T1" fmla="*/ 227 h 815"/>
                  <a:gd name="T2" fmla="*/ 1104 w 1142"/>
                  <a:gd name="T3" fmla="*/ 180 h 815"/>
                  <a:gd name="T4" fmla="*/ 1061 w 1142"/>
                  <a:gd name="T5" fmla="*/ 135 h 815"/>
                  <a:gd name="T6" fmla="*/ 1002 w 1142"/>
                  <a:gd name="T7" fmla="*/ 95 h 815"/>
                  <a:gd name="T8" fmla="*/ 931 w 1142"/>
                  <a:gd name="T9" fmla="*/ 62 h 815"/>
                  <a:gd name="T10" fmla="*/ 848 w 1142"/>
                  <a:gd name="T11" fmla="*/ 33 h 815"/>
                  <a:gd name="T12" fmla="*/ 756 w 1142"/>
                  <a:gd name="T13" fmla="*/ 14 h 815"/>
                  <a:gd name="T14" fmla="*/ 662 w 1142"/>
                  <a:gd name="T15" fmla="*/ 2 h 815"/>
                  <a:gd name="T16" fmla="*/ 563 w 1142"/>
                  <a:gd name="T17" fmla="*/ 0 h 815"/>
                  <a:gd name="T18" fmla="*/ 463 w 1142"/>
                  <a:gd name="T19" fmla="*/ 5 h 815"/>
                  <a:gd name="T20" fmla="*/ 367 w 1142"/>
                  <a:gd name="T21" fmla="*/ 17 h 815"/>
                  <a:gd name="T22" fmla="*/ 279 w 1142"/>
                  <a:gd name="T23" fmla="*/ 38 h 815"/>
                  <a:gd name="T24" fmla="*/ 199 w 1142"/>
                  <a:gd name="T25" fmla="*/ 69 h 815"/>
                  <a:gd name="T26" fmla="*/ 128 w 1142"/>
                  <a:gd name="T27" fmla="*/ 104 h 815"/>
                  <a:gd name="T28" fmla="*/ 74 w 1142"/>
                  <a:gd name="T29" fmla="*/ 144 h 815"/>
                  <a:gd name="T30" fmla="*/ 34 w 1142"/>
                  <a:gd name="T31" fmla="*/ 189 h 815"/>
                  <a:gd name="T32" fmla="*/ 10 w 1142"/>
                  <a:gd name="T33" fmla="*/ 236 h 815"/>
                  <a:gd name="T34" fmla="*/ 3 w 1142"/>
                  <a:gd name="T35" fmla="*/ 284 h 815"/>
                  <a:gd name="T36" fmla="*/ 0 w 1142"/>
                  <a:gd name="T37" fmla="*/ 815 h 815"/>
                  <a:gd name="T38" fmla="*/ 1142 w 1142"/>
                  <a:gd name="T39" fmla="*/ 806 h 815"/>
                  <a:gd name="T40" fmla="*/ 1141 w 1142"/>
                  <a:gd name="T41" fmla="*/ 274 h 815"/>
                  <a:gd name="T42" fmla="*/ 1132 w 1142"/>
                  <a:gd name="T43" fmla="*/ 22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2" h="815">
                    <a:moveTo>
                      <a:pt x="1132" y="227"/>
                    </a:moveTo>
                    <a:lnTo>
                      <a:pt x="1104" y="180"/>
                    </a:lnTo>
                    <a:lnTo>
                      <a:pt x="1061" y="135"/>
                    </a:lnTo>
                    <a:lnTo>
                      <a:pt x="1002" y="95"/>
                    </a:lnTo>
                    <a:lnTo>
                      <a:pt x="931" y="62"/>
                    </a:lnTo>
                    <a:lnTo>
                      <a:pt x="848" y="33"/>
                    </a:lnTo>
                    <a:lnTo>
                      <a:pt x="756" y="14"/>
                    </a:lnTo>
                    <a:lnTo>
                      <a:pt x="662" y="2"/>
                    </a:lnTo>
                    <a:lnTo>
                      <a:pt x="563" y="0"/>
                    </a:lnTo>
                    <a:lnTo>
                      <a:pt x="463" y="5"/>
                    </a:lnTo>
                    <a:lnTo>
                      <a:pt x="367" y="17"/>
                    </a:lnTo>
                    <a:lnTo>
                      <a:pt x="279" y="38"/>
                    </a:lnTo>
                    <a:lnTo>
                      <a:pt x="199" y="69"/>
                    </a:lnTo>
                    <a:lnTo>
                      <a:pt x="128" y="104"/>
                    </a:lnTo>
                    <a:lnTo>
                      <a:pt x="74" y="144"/>
                    </a:lnTo>
                    <a:lnTo>
                      <a:pt x="34" y="189"/>
                    </a:lnTo>
                    <a:lnTo>
                      <a:pt x="10" y="236"/>
                    </a:lnTo>
                    <a:lnTo>
                      <a:pt x="3" y="284"/>
                    </a:lnTo>
                    <a:lnTo>
                      <a:pt x="0" y="815"/>
                    </a:lnTo>
                    <a:lnTo>
                      <a:pt x="1142" y="806"/>
                    </a:lnTo>
                    <a:lnTo>
                      <a:pt x="1141" y="274"/>
                    </a:lnTo>
                    <a:lnTo>
                      <a:pt x="1132" y="227"/>
                    </a:lnTo>
                    <a:close/>
                  </a:path>
                </a:pathLst>
              </a:custGeom>
              <a:solidFill>
                <a:srgbClr val="41414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20" name="Freeform 23">
                <a:extLst>
                  <a:ext uri="{FF2B5EF4-FFF2-40B4-BE49-F238E27FC236}">
                    <a16:creationId xmlns:a16="http://schemas.microsoft.com/office/drawing/2014/main" id="{6D32FB53-6C05-4B96-812E-EA9BFC660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" y="2552"/>
                <a:ext cx="1354" cy="704"/>
              </a:xfrm>
              <a:custGeom>
                <a:avLst/>
                <a:gdLst>
                  <a:gd name="T0" fmla="*/ 1347 w 1354"/>
                  <a:gd name="T1" fmla="*/ 57 h 704"/>
                  <a:gd name="T2" fmla="*/ 1318 w 1354"/>
                  <a:gd name="T3" fmla="*/ 114 h 704"/>
                  <a:gd name="T4" fmla="*/ 1271 w 1354"/>
                  <a:gd name="T5" fmla="*/ 168 h 704"/>
                  <a:gd name="T6" fmla="*/ 1205 w 1354"/>
                  <a:gd name="T7" fmla="*/ 215 h 704"/>
                  <a:gd name="T8" fmla="*/ 1122 w 1354"/>
                  <a:gd name="T9" fmla="*/ 258 h 704"/>
                  <a:gd name="T10" fmla="*/ 1025 w 1354"/>
                  <a:gd name="T11" fmla="*/ 291 h 704"/>
                  <a:gd name="T12" fmla="*/ 921 w 1354"/>
                  <a:gd name="T13" fmla="*/ 317 h 704"/>
                  <a:gd name="T14" fmla="*/ 806 w 1354"/>
                  <a:gd name="T15" fmla="*/ 333 h 704"/>
                  <a:gd name="T16" fmla="*/ 690 w 1354"/>
                  <a:gd name="T17" fmla="*/ 338 h 704"/>
                  <a:gd name="T18" fmla="*/ 572 w 1354"/>
                  <a:gd name="T19" fmla="*/ 336 h 704"/>
                  <a:gd name="T20" fmla="*/ 456 w 1354"/>
                  <a:gd name="T21" fmla="*/ 321 h 704"/>
                  <a:gd name="T22" fmla="*/ 350 w 1354"/>
                  <a:gd name="T23" fmla="*/ 298 h 704"/>
                  <a:gd name="T24" fmla="*/ 251 w 1354"/>
                  <a:gd name="T25" fmla="*/ 265 h 704"/>
                  <a:gd name="T26" fmla="*/ 165 w 1354"/>
                  <a:gd name="T27" fmla="*/ 225 h 704"/>
                  <a:gd name="T28" fmla="*/ 97 w 1354"/>
                  <a:gd name="T29" fmla="*/ 177 h 704"/>
                  <a:gd name="T30" fmla="*/ 50 w 1354"/>
                  <a:gd name="T31" fmla="*/ 130 h 704"/>
                  <a:gd name="T32" fmla="*/ 50 w 1354"/>
                  <a:gd name="T33" fmla="*/ 130 h 704"/>
                  <a:gd name="T34" fmla="*/ 45 w 1354"/>
                  <a:gd name="T35" fmla="*/ 125 h 704"/>
                  <a:gd name="T36" fmla="*/ 12 w 1354"/>
                  <a:gd name="T37" fmla="*/ 69 h 704"/>
                  <a:gd name="T38" fmla="*/ 0 w 1354"/>
                  <a:gd name="T39" fmla="*/ 12 h 704"/>
                  <a:gd name="T40" fmla="*/ 0 w 1354"/>
                  <a:gd name="T41" fmla="*/ 492 h 704"/>
                  <a:gd name="T42" fmla="*/ 33 w 1354"/>
                  <a:gd name="T43" fmla="*/ 525 h 704"/>
                  <a:gd name="T44" fmla="*/ 109 w 1354"/>
                  <a:gd name="T45" fmla="*/ 577 h 704"/>
                  <a:gd name="T46" fmla="*/ 203 w 1354"/>
                  <a:gd name="T47" fmla="*/ 621 h 704"/>
                  <a:gd name="T48" fmla="*/ 312 w 1354"/>
                  <a:gd name="T49" fmla="*/ 657 h 704"/>
                  <a:gd name="T50" fmla="*/ 432 w 1354"/>
                  <a:gd name="T51" fmla="*/ 683 h 704"/>
                  <a:gd name="T52" fmla="*/ 560 w 1354"/>
                  <a:gd name="T53" fmla="*/ 699 h 704"/>
                  <a:gd name="T54" fmla="*/ 690 w 1354"/>
                  <a:gd name="T55" fmla="*/ 704 h 704"/>
                  <a:gd name="T56" fmla="*/ 822 w 1354"/>
                  <a:gd name="T57" fmla="*/ 697 h 704"/>
                  <a:gd name="T58" fmla="*/ 947 w 1354"/>
                  <a:gd name="T59" fmla="*/ 678 h 704"/>
                  <a:gd name="T60" fmla="*/ 1065 w 1354"/>
                  <a:gd name="T61" fmla="*/ 650 h 704"/>
                  <a:gd name="T62" fmla="*/ 1172 w 1354"/>
                  <a:gd name="T63" fmla="*/ 612 h 704"/>
                  <a:gd name="T64" fmla="*/ 1262 w 1354"/>
                  <a:gd name="T65" fmla="*/ 567 h 704"/>
                  <a:gd name="T66" fmla="*/ 1335 w 1354"/>
                  <a:gd name="T67" fmla="*/ 513 h 704"/>
                  <a:gd name="T68" fmla="*/ 1354 w 1354"/>
                  <a:gd name="T69" fmla="*/ 492 h 704"/>
                  <a:gd name="T70" fmla="*/ 1354 w 1354"/>
                  <a:gd name="T71" fmla="*/ 0 h 704"/>
                  <a:gd name="T72" fmla="*/ 1347 w 1354"/>
                  <a:gd name="T73" fmla="*/ 57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54" h="704">
                    <a:moveTo>
                      <a:pt x="1347" y="57"/>
                    </a:moveTo>
                    <a:lnTo>
                      <a:pt x="1318" y="114"/>
                    </a:lnTo>
                    <a:lnTo>
                      <a:pt x="1271" y="168"/>
                    </a:lnTo>
                    <a:lnTo>
                      <a:pt x="1205" y="215"/>
                    </a:lnTo>
                    <a:lnTo>
                      <a:pt x="1122" y="258"/>
                    </a:lnTo>
                    <a:lnTo>
                      <a:pt x="1025" y="291"/>
                    </a:lnTo>
                    <a:lnTo>
                      <a:pt x="921" y="317"/>
                    </a:lnTo>
                    <a:lnTo>
                      <a:pt x="806" y="333"/>
                    </a:lnTo>
                    <a:lnTo>
                      <a:pt x="690" y="338"/>
                    </a:lnTo>
                    <a:lnTo>
                      <a:pt x="572" y="336"/>
                    </a:lnTo>
                    <a:lnTo>
                      <a:pt x="456" y="321"/>
                    </a:lnTo>
                    <a:lnTo>
                      <a:pt x="350" y="298"/>
                    </a:lnTo>
                    <a:lnTo>
                      <a:pt x="251" y="265"/>
                    </a:lnTo>
                    <a:lnTo>
                      <a:pt x="165" y="225"/>
                    </a:lnTo>
                    <a:lnTo>
                      <a:pt x="97" y="177"/>
                    </a:lnTo>
                    <a:lnTo>
                      <a:pt x="50" y="130"/>
                    </a:lnTo>
                    <a:lnTo>
                      <a:pt x="50" y="130"/>
                    </a:lnTo>
                    <a:lnTo>
                      <a:pt x="45" y="125"/>
                    </a:lnTo>
                    <a:lnTo>
                      <a:pt x="12" y="69"/>
                    </a:lnTo>
                    <a:lnTo>
                      <a:pt x="0" y="12"/>
                    </a:lnTo>
                    <a:lnTo>
                      <a:pt x="0" y="492"/>
                    </a:lnTo>
                    <a:lnTo>
                      <a:pt x="33" y="525"/>
                    </a:lnTo>
                    <a:lnTo>
                      <a:pt x="109" y="577"/>
                    </a:lnTo>
                    <a:lnTo>
                      <a:pt x="203" y="621"/>
                    </a:lnTo>
                    <a:lnTo>
                      <a:pt x="312" y="657"/>
                    </a:lnTo>
                    <a:lnTo>
                      <a:pt x="432" y="683"/>
                    </a:lnTo>
                    <a:lnTo>
                      <a:pt x="560" y="699"/>
                    </a:lnTo>
                    <a:lnTo>
                      <a:pt x="690" y="704"/>
                    </a:lnTo>
                    <a:lnTo>
                      <a:pt x="822" y="697"/>
                    </a:lnTo>
                    <a:lnTo>
                      <a:pt x="947" y="678"/>
                    </a:lnTo>
                    <a:lnTo>
                      <a:pt x="1065" y="650"/>
                    </a:lnTo>
                    <a:lnTo>
                      <a:pt x="1172" y="612"/>
                    </a:lnTo>
                    <a:lnTo>
                      <a:pt x="1262" y="567"/>
                    </a:lnTo>
                    <a:lnTo>
                      <a:pt x="1335" y="513"/>
                    </a:lnTo>
                    <a:lnTo>
                      <a:pt x="1354" y="492"/>
                    </a:lnTo>
                    <a:lnTo>
                      <a:pt x="1354" y="0"/>
                    </a:lnTo>
                    <a:lnTo>
                      <a:pt x="1347" y="5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4">
                      <a:lumMod val="50000"/>
                    </a:schemeClr>
                  </a:gs>
                  <a:gs pos="50000">
                    <a:schemeClr val="accent4"/>
                  </a:gs>
                  <a:gs pos="100000">
                    <a:schemeClr val="accent4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21" name="Freeform 26">
                <a:extLst>
                  <a:ext uri="{FF2B5EF4-FFF2-40B4-BE49-F238E27FC236}">
                    <a16:creationId xmlns:a16="http://schemas.microsoft.com/office/drawing/2014/main" id="{CD0FBDAA-B2CE-40F6-BAF9-47FAAAC3C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" y="2330"/>
                <a:ext cx="1354" cy="560"/>
              </a:xfrm>
              <a:custGeom>
                <a:avLst/>
                <a:gdLst>
                  <a:gd name="T0" fmla="*/ 1342 w 1354"/>
                  <a:gd name="T1" fmla="*/ 163 h 560"/>
                  <a:gd name="T2" fmla="*/ 1309 w 1354"/>
                  <a:gd name="T3" fmla="*/ 109 h 560"/>
                  <a:gd name="T4" fmla="*/ 1259 w 1354"/>
                  <a:gd name="T5" fmla="*/ 57 h 560"/>
                  <a:gd name="T6" fmla="*/ 1188 w 1354"/>
                  <a:gd name="T7" fmla="*/ 10 h 560"/>
                  <a:gd name="T8" fmla="*/ 1172 w 1354"/>
                  <a:gd name="T9" fmla="*/ 0 h 560"/>
                  <a:gd name="T10" fmla="*/ 1172 w 1354"/>
                  <a:gd name="T11" fmla="*/ 90 h 560"/>
                  <a:gd name="T12" fmla="*/ 1210 w 1354"/>
                  <a:gd name="T13" fmla="*/ 128 h 560"/>
                  <a:gd name="T14" fmla="*/ 1238 w 1354"/>
                  <a:gd name="T15" fmla="*/ 175 h 560"/>
                  <a:gd name="T16" fmla="*/ 1247 w 1354"/>
                  <a:gd name="T17" fmla="*/ 222 h 560"/>
                  <a:gd name="T18" fmla="*/ 1240 w 1354"/>
                  <a:gd name="T19" fmla="*/ 272 h 560"/>
                  <a:gd name="T20" fmla="*/ 1217 w 1354"/>
                  <a:gd name="T21" fmla="*/ 319 h 560"/>
                  <a:gd name="T22" fmla="*/ 1177 w 1354"/>
                  <a:gd name="T23" fmla="*/ 364 h 560"/>
                  <a:gd name="T24" fmla="*/ 1172 w 1354"/>
                  <a:gd name="T25" fmla="*/ 366 h 560"/>
                  <a:gd name="T26" fmla="*/ 1120 w 1354"/>
                  <a:gd name="T27" fmla="*/ 404 h 560"/>
                  <a:gd name="T28" fmla="*/ 1051 w 1354"/>
                  <a:gd name="T29" fmla="*/ 439 h 560"/>
                  <a:gd name="T30" fmla="*/ 971 w 1354"/>
                  <a:gd name="T31" fmla="*/ 468 h 560"/>
                  <a:gd name="T32" fmla="*/ 881 w 1354"/>
                  <a:gd name="T33" fmla="*/ 489 h 560"/>
                  <a:gd name="T34" fmla="*/ 787 w 1354"/>
                  <a:gd name="T35" fmla="*/ 503 h 560"/>
                  <a:gd name="T36" fmla="*/ 688 w 1354"/>
                  <a:gd name="T37" fmla="*/ 508 h 560"/>
                  <a:gd name="T38" fmla="*/ 588 w 1354"/>
                  <a:gd name="T39" fmla="*/ 506 h 560"/>
                  <a:gd name="T40" fmla="*/ 491 w 1354"/>
                  <a:gd name="T41" fmla="*/ 494 h 560"/>
                  <a:gd name="T42" fmla="*/ 402 w 1354"/>
                  <a:gd name="T43" fmla="*/ 473 h 560"/>
                  <a:gd name="T44" fmla="*/ 319 w 1354"/>
                  <a:gd name="T45" fmla="*/ 447 h 560"/>
                  <a:gd name="T46" fmla="*/ 248 w 1354"/>
                  <a:gd name="T47" fmla="*/ 411 h 560"/>
                  <a:gd name="T48" fmla="*/ 189 w 1354"/>
                  <a:gd name="T49" fmla="*/ 371 h 560"/>
                  <a:gd name="T50" fmla="*/ 182 w 1354"/>
                  <a:gd name="T51" fmla="*/ 366 h 560"/>
                  <a:gd name="T52" fmla="*/ 147 w 1354"/>
                  <a:gd name="T53" fmla="*/ 328 h 560"/>
                  <a:gd name="T54" fmla="*/ 118 w 1354"/>
                  <a:gd name="T55" fmla="*/ 281 h 560"/>
                  <a:gd name="T56" fmla="*/ 109 w 1354"/>
                  <a:gd name="T57" fmla="*/ 232 h 560"/>
                  <a:gd name="T58" fmla="*/ 116 w 1354"/>
                  <a:gd name="T59" fmla="*/ 184 h 560"/>
                  <a:gd name="T60" fmla="*/ 140 w 1354"/>
                  <a:gd name="T61" fmla="*/ 137 h 560"/>
                  <a:gd name="T62" fmla="*/ 180 w 1354"/>
                  <a:gd name="T63" fmla="*/ 92 h 560"/>
                  <a:gd name="T64" fmla="*/ 182 w 1354"/>
                  <a:gd name="T65" fmla="*/ 87 h 560"/>
                  <a:gd name="T66" fmla="*/ 182 w 1354"/>
                  <a:gd name="T67" fmla="*/ 2 h 560"/>
                  <a:gd name="T68" fmla="*/ 151 w 1354"/>
                  <a:gd name="T69" fmla="*/ 17 h 560"/>
                  <a:gd name="T70" fmla="*/ 85 w 1354"/>
                  <a:gd name="T71" fmla="*/ 66 h 560"/>
                  <a:gd name="T72" fmla="*/ 38 w 1354"/>
                  <a:gd name="T73" fmla="*/ 118 h 560"/>
                  <a:gd name="T74" fmla="*/ 10 w 1354"/>
                  <a:gd name="T75" fmla="*/ 175 h 560"/>
                  <a:gd name="T76" fmla="*/ 0 w 1354"/>
                  <a:gd name="T77" fmla="*/ 234 h 560"/>
                  <a:gd name="T78" fmla="*/ 12 w 1354"/>
                  <a:gd name="T79" fmla="*/ 291 h 560"/>
                  <a:gd name="T80" fmla="*/ 45 w 1354"/>
                  <a:gd name="T81" fmla="*/ 347 h 560"/>
                  <a:gd name="T82" fmla="*/ 97 w 1354"/>
                  <a:gd name="T83" fmla="*/ 399 h 560"/>
                  <a:gd name="T84" fmla="*/ 165 w 1354"/>
                  <a:gd name="T85" fmla="*/ 447 h 560"/>
                  <a:gd name="T86" fmla="*/ 182 w 1354"/>
                  <a:gd name="T87" fmla="*/ 454 h 560"/>
                  <a:gd name="T88" fmla="*/ 251 w 1354"/>
                  <a:gd name="T89" fmla="*/ 487 h 560"/>
                  <a:gd name="T90" fmla="*/ 350 w 1354"/>
                  <a:gd name="T91" fmla="*/ 520 h 560"/>
                  <a:gd name="T92" fmla="*/ 456 w 1354"/>
                  <a:gd name="T93" fmla="*/ 543 h 560"/>
                  <a:gd name="T94" fmla="*/ 572 w 1354"/>
                  <a:gd name="T95" fmla="*/ 558 h 560"/>
                  <a:gd name="T96" fmla="*/ 690 w 1354"/>
                  <a:gd name="T97" fmla="*/ 560 h 560"/>
                  <a:gd name="T98" fmla="*/ 806 w 1354"/>
                  <a:gd name="T99" fmla="*/ 555 h 560"/>
                  <a:gd name="T100" fmla="*/ 921 w 1354"/>
                  <a:gd name="T101" fmla="*/ 539 h 560"/>
                  <a:gd name="T102" fmla="*/ 1025 w 1354"/>
                  <a:gd name="T103" fmla="*/ 513 h 560"/>
                  <a:gd name="T104" fmla="*/ 1122 w 1354"/>
                  <a:gd name="T105" fmla="*/ 480 h 560"/>
                  <a:gd name="T106" fmla="*/ 1172 w 1354"/>
                  <a:gd name="T107" fmla="*/ 454 h 560"/>
                  <a:gd name="T108" fmla="*/ 1205 w 1354"/>
                  <a:gd name="T109" fmla="*/ 437 h 560"/>
                  <a:gd name="T110" fmla="*/ 1271 w 1354"/>
                  <a:gd name="T111" fmla="*/ 390 h 560"/>
                  <a:gd name="T112" fmla="*/ 1318 w 1354"/>
                  <a:gd name="T113" fmla="*/ 336 h 560"/>
                  <a:gd name="T114" fmla="*/ 1347 w 1354"/>
                  <a:gd name="T115" fmla="*/ 279 h 560"/>
                  <a:gd name="T116" fmla="*/ 1354 w 1354"/>
                  <a:gd name="T117" fmla="*/ 222 h 560"/>
                  <a:gd name="T118" fmla="*/ 1342 w 1354"/>
                  <a:gd name="T119" fmla="*/ 163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4" h="560">
                    <a:moveTo>
                      <a:pt x="1342" y="163"/>
                    </a:moveTo>
                    <a:lnTo>
                      <a:pt x="1309" y="109"/>
                    </a:lnTo>
                    <a:lnTo>
                      <a:pt x="1259" y="57"/>
                    </a:lnTo>
                    <a:lnTo>
                      <a:pt x="1188" y="10"/>
                    </a:lnTo>
                    <a:lnTo>
                      <a:pt x="1172" y="0"/>
                    </a:lnTo>
                    <a:lnTo>
                      <a:pt x="1172" y="90"/>
                    </a:lnTo>
                    <a:lnTo>
                      <a:pt x="1210" y="128"/>
                    </a:lnTo>
                    <a:lnTo>
                      <a:pt x="1238" y="175"/>
                    </a:lnTo>
                    <a:lnTo>
                      <a:pt x="1247" y="222"/>
                    </a:lnTo>
                    <a:lnTo>
                      <a:pt x="1240" y="272"/>
                    </a:lnTo>
                    <a:lnTo>
                      <a:pt x="1217" y="319"/>
                    </a:lnTo>
                    <a:lnTo>
                      <a:pt x="1177" y="364"/>
                    </a:lnTo>
                    <a:lnTo>
                      <a:pt x="1172" y="366"/>
                    </a:lnTo>
                    <a:lnTo>
                      <a:pt x="1120" y="404"/>
                    </a:lnTo>
                    <a:lnTo>
                      <a:pt x="1051" y="439"/>
                    </a:lnTo>
                    <a:lnTo>
                      <a:pt x="971" y="468"/>
                    </a:lnTo>
                    <a:lnTo>
                      <a:pt x="881" y="489"/>
                    </a:lnTo>
                    <a:lnTo>
                      <a:pt x="787" y="503"/>
                    </a:lnTo>
                    <a:lnTo>
                      <a:pt x="688" y="508"/>
                    </a:lnTo>
                    <a:lnTo>
                      <a:pt x="588" y="506"/>
                    </a:lnTo>
                    <a:lnTo>
                      <a:pt x="491" y="494"/>
                    </a:lnTo>
                    <a:lnTo>
                      <a:pt x="402" y="473"/>
                    </a:lnTo>
                    <a:lnTo>
                      <a:pt x="319" y="447"/>
                    </a:lnTo>
                    <a:lnTo>
                      <a:pt x="248" y="411"/>
                    </a:lnTo>
                    <a:lnTo>
                      <a:pt x="189" y="371"/>
                    </a:lnTo>
                    <a:lnTo>
                      <a:pt x="182" y="366"/>
                    </a:lnTo>
                    <a:lnTo>
                      <a:pt x="147" y="328"/>
                    </a:lnTo>
                    <a:lnTo>
                      <a:pt x="118" y="281"/>
                    </a:lnTo>
                    <a:lnTo>
                      <a:pt x="109" y="232"/>
                    </a:lnTo>
                    <a:lnTo>
                      <a:pt x="116" y="184"/>
                    </a:lnTo>
                    <a:lnTo>
                      <a:pt x="140" y="137"/>
                    </a:lnTo>
                    <a:lnTo>
                      <a:pt x="180" y="92"/>
                    </a:lnTo>
                    <a:lnTo>
                      <a:pt x="182" y="87"/>
                    </a:lnTo>
                    <a:lnTo>
                      <a:pt x="182" y="2"/>
                    </a:lnTo>
                    <a:lnTo>
                      <a:pt x="151" y="17"/>
                    </a:lnTo>
                    <a:lnTo>
                      <a:pt x="85" y="66"/>
                    </a:lnTo>
                    <a:lnTo>
                      <a:pt x="38" y="118"/>
                    </a:lnTo>
                    <a:lnTo>
                      <a:pt x="10" y="175"/>
                    </a:lnTo>
                    <a:lnTo>
                      <a:pt x="0" y="234"/>
                    </a:lnTo>
                    <a:lnTo>
                      <a:pt x="12" y="291"/>
                    </a:lnTo>
                    <a:lnTo>
                      <a:pt x="45" y="347"/>
                    </a:lnTo>
                    <a:lnTo>
                      <a:pt x="97" y="399"/>
                    </a:lnTo>
                    <a:lnTo>
                      <a:pt x="165" y="447"/>
                    </a:lnTo>
                    <a:lnTo>
                      <a:pt x="182" y="454"/>
                    </a:lnTo>
                    <a:lnTo>
                      <a:pt x="251" y="487"/>
                    </a:lnTo>
                    <a:lnTo>
                      <a:pt x="350" y="520"/>
                    </a:lnTo>
                    <a:lnTo>
                      <a:pt x="456" y="543"/>
                    </a:lnTo>
                    <a:lnTo>
                      <a:pt x="572" y="558"/>
                    </a:lnTo>
                    <a:lnTo>
                      <a:pt x="690" y="560"/>
                    </a:lnTo>
                    <a:lnTo>
                      <a:pt x="806" y="555"/>
                    </a:lnTo>
                    <a:lnTo>
                      <a:pt x="921" y="539"/>
                    </a:lnTo>
                    <a:lnTo>
                      <a:pt x="1025" y="513"/>
                    </a:lnTo>
                    <a:lnTo>
                      <a:pt x="1122" y="480"/>
                    </a:lnTo>
                    <a:lnTo>
                      <a:pt x="1172" y="454"/>
                    </a:lnTo>
                    <a:lnTo>
                      <a:pt x="1205" y="437"/>
                    </a:lnTo>
                    <a:lnTo>
                      <a:pt x="1271" y="390"/>
                    </a:lnTo>
                    <a:lnTo>
                      <a:pt x="1318" y="336"/>
                    </a:lnTo>
                    <a:lnTo>
                      <a:pt x="1347" y="279"/>
                    </a:lnTo>
                    <a:lnTo>
                      <a:pt x="1354" y="222"/>
                    </a:lnTo>
                    <a:lnTo>
                      <a:pt x="1342" y="1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200767F-37AD-4EA2-97E8-701BFD69D494}"/>
                </a:ext>
              </a:extLst>
            </p:cNvPr>
            <p:cNvSpPr txBox="1"/>
            <p:nvPr/>
          </p:nvSpPr>
          <p:spPr>
            <a:xfrm>
              <a:off x="2288317" y="3649676"/>
              <a:ext cx="1325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notification</a:t>
              </a:r>
              <a:endParaRPr lang="en-GB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2" name="Group 4">
            <a:extLst>
              <a:ext uri="{FF2B5EF4-FFF2-40B4-BE49-F238E27FC236}">
                <a16:creationId xmlns:a16="http://schemas.microsoft.com/office/drawing/2014/main" id="{D65E1DAC-3E18-492F-8233-E05930329962}"/>
              </a:ext>
            </a:extLst>
          </p:cNvPr>
          <p:cNvGrpSpPr/>
          <p:nvPr/>
        </p:nvGrpSpPr>
        <p:grpSpPr>
          <a:xfrm>
            <a:off x="1130760" y="1722429"/>
            <a:ext cx="1571625" cy="1282700"/>
            <a:chOff x="2125616" y="2221268"/>
            <a:chExt cx="1571625" cy="1282700"/>
          </a:xfrm>
        </p:grpSpPr>
        <p:grpSp>
          <p:nvGrpSpPr>
            <p:cNvPr id="123" name="Group 106">
              <a:extLst>
                <a:ext uri="{FF2B5EF4-FFF2-40B4-BE49-F238E27FC236}">
                  <a16:creationId xmlns:a16="http://schemas.microsoft.com/office/drawing/2014/main" id="{C1972563-BE06-4C7D-A4AC-BB48B9E8A0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5616" y="2221268"/>
              <a:ext cx="1571625" cy="1282700"/>
              <a:chOff x="863" y="2030"/>
              <a:chExt cx="990" cy="808"/>
            </a:xfrm>
          </p:grpSpPr>
          <p:sp>
            <p:nvSpPr>
              <p:cNvPr id="125" name="Freeform 22">
                <a:extLst>
                  <a:ext uri="{FF2B5EF4-FFF2-40B4-BE49-F238E27FC236}">
                    <a16:creationId xmlns:a16="http://schemas.microsoft.com/office/drawing/2014/main" id="{7EC3D3EB-58A8-4A66-88AD-5C3A75F04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2040"/>
                <a:ext cx="776" cy="684"/>
              </a:xfrm>
              <a:custGeom>
                <a:avLst/>
                <a:gdLst>
                  <a:gd name="T0" fmla="*/ 769 w 776"/>
                  <a:gd name="T1" fmla="*/ 153 h 684"/>
                  <a:gd name="T2" fmla="*/ 751 w 776"/>
                  <a:gd name="T3" fmla="*/ 122 h 684"/>
                  <a:gd name="T4" fmla="*/ 720 w 776"/>
                  <a:gd name="T5" fmla="*/ 92 h 684"/>
                  <a:gd name="T6" fmla="*/ 680 w 776"/>
                  <a:gd name="T7" fmla="*/ 66 h 684"/>
                  <a:gd name="T8" fmla="*/ 632 w 776"/>
                  <a:gd name="T9" fmla="*/ 42 h 684"/>
                  <a:gd name="T10" fmla="*/ 576 w 776"/>
                  <a:gd name="T11" fmla="*/ 23 h 684"/>
                  <a:gd name="T12" fmla="*/ 514 w 776"/>
                  <a:gd name="T13" fmla="*/ 9 h 684"/>
                  <a:gd name="T14" fmla="*/ 448 w 776"/>
                  <a:gd name="T15" fmla="*/ 2 h 684"/>
                  <a:gd name="T16" fmla="*/ 382 w 776"/>
                  <a:gd name="T17" fmla="*/ 0 h 684"/>
                  <a:gd name="T18" fmla="*/ 316 w 776"/>
                  <a:gd name="T19" fmla="*/ 2 h 684"/>
                  <a:gd name="T20" fmla="*/ 250 w 776"/>
                  <a:gd name="T21" fmla="*/ 11 h 684"/>
                  <a:gd name="T22" fmla="*/ 188 w 776"/>
                  <a:gd name="T23" fmla="*/ 25 h 684"/>
                  <a:gd name="T24" fmla="*/ 134 w 776"/>
                  <a:gd name="T25" fmla="*/ 47 h 684"/>
                  <a:gd name="T26" fmla="*/ 87 w 776"/>
                  <a:gd name="T27" fmla="*/ 70 h 684"/>
                  <a:gd name="T28" fmla="*/ 51 w 776"/>
                  <a:gd name="T29" fmla="*/ 99 h 684"/>
                  <a:gd name="T30" fmla="*/ 23 w 776"/>
                  <a:gd name="T31" fmla="*/ 127 h 684"/>
                  <a:gd name="T32" fmla="*/ 6 w 776"/>
                  <a:gd name="T33" fmla="*/ 160 h 684"/>
                  <a:gd name="T34" fmla="*/ 2 w 776"/>
                  <a:gd name="T35" fmla="*/ 193 h 684"/>
                  <a:gd name="T36" fmla="*/ 0 w 776"/>
                  <a:gd name="T37" fmla="*/ 684 h 684"/>
                  <a:gd name="T38" fmla="*/ 770 w 776"/>
                  <a:gd name="T39" fmla="*/ 684 h 684"/>
                  <a:gd name="T40" fmla="*/ 776 w 776"/>
                  <a:gd name="T41" fmla="*/ 186 h 684"/>
                  <a:gd name="T42" fmla="*/ 769 w 776"/>
                  <a:gd name="T43" fmla="*/ 153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6" h="684">
                    <a:moveTo>
                      <a:pt x="769" y="153"/>
                    </a:moveTo>
                    <a:lnTo>
                      <a:pt x="751" y="122"/>
                    </a:lnTo>
                    <a:lnTo>
                      <a:pt x="720" y="92"/>
                    </a:lnTo>
                    <a:lnTo>
                      <a:pt x="680" y="66"/>
                    </a:lnTo>
                    <a:lnTo>
                      <a:pt x="632" y="42"/>
                    </a:lnTo>
                    <a:lnTo>
                      <a:pt x="576" y="23"/>
                    </a:lnTo>
                    <a:lnTo>
                      <a:pt x="514" y="9"/>
                    </a:lnTo>
                    <a:lnTo>
                      <a:pt x="448" y="2"/>
                    </a:lnTo>
                    <a:lnTo>
                      <a:pt x="382" y="0"/>
                    </a:lnTo>
                    <a:lnTo>
                      <a:pt x="316" y="2"/>
                    </a:lnTo>
                    <a:lnTo>
                      <a:pt x="250" y="11"/>
                    </a:lnTo>
                    <a:lnTo>
                      <a:pt x="188" y="25"/>
                    </a:lnTo>
                    <a:lnTo>
                      <a:pt x="134" y="47"/>
                    </a:lnTo>
                    <a:lnTo>
                      <a:pt x="87" y="70"/>
                    </a:lnTo>
                    <a:lnTo>
                      <a:pt x="51" y="99"/>
                    </a:lnTo>
                    <a:lnTo>
                      <a:pt x="23" y="127"/>
                    </a:lnTo>
                    <a:lnTo>
                      <a:pt x="6" y="160"/>
                    </a:lnTo>
                    <a:lnTo>
                      <a:pt x="2" y="193"/>
                    </a:lnTo>
                    <a:lnTo>
                      <a:pt x="0" y="684"/>
                    </a:lnTo>
                    <a:lnTo>
                      <a:pt x="770" y="684"/>
                    </a:lnTo>
                    <a:lnTo>
                      <a:pt x="776" y="186"/>
                    </a:lnTo>
                    <a:lnTo>
                      <a:pt x="769" y="153"/>
                    </a:lnTo>
                    <a:close/>
                  </a:path>
                </a:pathLst>
              </a:custGeom>
              <a:solidFill>
                <a:srgbClr val="41414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26" name="Freeform 25">
                <a:extLst>
                  <a:ext uri="{FF2B5EF4-FFF2-40B4-BE49-F238E27FC236}">
                    <a16:creationId xmlns:a16="http://schemas.microsoft.com/office/drawing/2014/main" id="{28EF9F86-EC70-4222-8445-BFF0CC69D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" y="2226"/>
                <a:ext cx="990" cy="612"/>
              </a:xfrm>
              <a:custGeom>
                <a:avLst/>
                <a:gdLst>
                  <a:gd name="T0" fmla="*/ 985 w 990"/>
                  <a:gd name="T1" fmla="*/ 43 h 612"/>
                  <a:gd name="T2" fmla="*/ 964 w 990"/>
                  <a:gd name="T3" fmla="*/ 83 h 612"/>
                  <a:gd name="T4" fmla="*/ 928 w 990"/>
                  <a:gd name="T5" fmla="*/ 123 h 612"/>
                  <a:gd name="T6" fmla="*/ 879 w 990"/>
                  <a:gd name="T7" fmla="*/ 156 h 612"/>
                  <a:gd name="T8" fmla="*/ 820 w 990"/>
                  <a:gd name="T9" fmla="*/ 187 h 612"/>
                  <a:gd name="T10" fmla="*/ 751 w 990"/>
                  <a:gd name="T11" fmla="*/ 213 h 612"/>
                  <a:gd name="T12" fmla="*/ 673 w 990"/>
                  <a:gd name="T13" fmla="*/ 232 h 612"/>
                  <a:gd name="T14" fmla="*/ 591 w 990"/>
                  <a:gd name="T15" fmla="*/ 243 h 612"/>
                  <a:gd name="T16" fmla="*/ 503 w 990"/>
                  <a:gd name="T17" fmla="*/ 248 h 612"/>
                  <a:gd name="T18" fmla="*/ 418 w 990"/>
                  <a:gd name="T19" fmla="*/ 243 h 612"/>
                  <a:gd name="T20" fmla="*/ 335 w 990"/>
                  <a:gd name="T21" fmla="*/ 234 h 612"/>
                  <a:gd name="T22" fmla="*/ 255 w 990"/>
                  <a:gd name="T23" fmla="*/ 217 h 612"/>
                  <a:gd name="T24" fmla="*/ 184 w 990"/>
                  <a:gd name="T25" fmla="*/ 194 h 612"/>
                  <a:gd name="T26" fmla="*/ 123 w 990"/>
                  <a:gd name="T27" fmla="*/ 163 h 612"/>
                  <a:gd name="T28" fmla="*/ 71 w 990"/>
                  <a:gd name="T29" fmla="*/ 130 h 612"/>
                  <a:gd name="T30" fmla="*/ 33 w 990"/>
                  <a:gd name="T31" fmla="*/ 92 h 612"/>
                  <a:gd name="T32" fmla="*/ 9 w 990"/>
                  <a:gd name="T33" fmla="*/ 50 h 612"/>
                  <a:gd name="T34" fmla="*/ 0 w 990"/>
                  <a:gd name="T35" fmla="*/ 7 h 612"/>
                  <a:gd name="T36" fmla="*/ 0 w 990"/>
                  <a:gd name="T37" fmla="*/ 470 h 612"/>
                  <a:gd name="T38" fmla="*/ 7 w 990"/>
                  <a:gd name="T39" fmla="*/ 475 h 612"/>
                  <a:gd name="T40" fmla="*/ 66 w 990"/>
                  <a:gd name="T41" fmla="*/ 515 h 612"/>
                  <a:gd name="T42" fmla="*/ 137 w 990"/>
                  <a:gd name="T43" fmla="*/ 551 h 612"/>
                  <a:gd name="T44" fmla="*/ 220 w 990"/>
                  <a:gd name="T45" fmla="*/ 577 h 612"/>
                  <a:gd name="T46" fmla="*/ 309 w 990"/>
                  <a:gd name="T47" fmla="*/ 598 h 612"/>
                  <a:gd name="T48" fmla="*/ 406 w 990"/>
                  <a:gd name="T49" fmla="*/ 610 h 612"/>
                  <a:gd name="T50" fmla="*/ 506 w 990"/>
                  <a:gd name="T51" fmla="*/ 612 h 612"/>
                  <a:gd name="T52" fmla="*/ 605 w 990"/>
                  <a:gd name="T53" fmla="*/ 607 h 612"/>
                  <a:gd name="T54" fmla="*/ 699 w 990"/>
                  <a:gd name="T55" fmla="*/ 593 h 612"/>
                  <a:gd name="T56" fmla="*/ 789 w 990"/>
                  <a:gd name="T57" fmla="*/ 572 h 612"/>
                  <a:gd name="T58" fmla="*/ 869 w 990"/>
                  <a:gd name="T59" fmla="*/ 543 h 612"/>
                  <a:gd name="T60" fmla="*/ 938 w 990"/>
                  <a:gd name="T61" fmla="*/ 508 h 612"/>
                  <a:gd name="T62" fmla="*/ 990 w 990"/>
                  <a:gd name="T63" fmla="*/ 470 h 612"/>
                  <a:gd name="T64" fmla="*/ 990 w 990"/>
                  <a:gd name="T65" fmla="*/ 0 h 612"/>
                  <a:gd name="T66" fmla="*/ 985 w 990"/>
                  <a:gd name="T67" fmla="*/ 4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90" h="612">
                    <a:moveTo>
                      <a:pt x="985" y="43"/>
                    </a:moveTo>
                    <a:lnTo>
                      <a:pt x="964" y="83"/>
                    </a:lnTo>
                    <a:lnTo>
                      <a:pt x="928" y="123"/>
                    </a:lnTo>
                    <a:lnTo>
                      <a:pt x="879" y="156"/>
                    </a:lnTo>
                    <a:lnTo>
                      <a:pt x="820" y="187"/>
                    </a:lnTo>
                    <a:lnTo>
                      <a:pt x="751" y="213"/>
                    </a:lnTo>
                    <a:lnTo>
                      <a:pt x="673" y="232"/>
                    </a:lnTo>
                    <a:lnTo>
                      <a:pt x="591" y="243"/>
                    </a:lnTo>
                    <a:lnTo>
                      <a:pt x="503" y="248"/>
                    </a:lnTo>
                    <a:lnTo>
                      <a:pt x="418" y="243"/>
                    </a:lnTo>
                    <a:lnTo>
                      <a:pt x="335" y="234"/>
                    </a:lnTo>
                    <a:lnTo>
                      <a:pt x="255" y="217"/>
                    </a:lnTo>
                    <a:lnTo>
                      <a:pt x="184" y="194"/>
                    </a:lnTo>
                    <a:lnTo>
                      <a:pt x="123" y="163"/>
                    </a:lnTo>
                    <a:lnTo>
                      <a:pt x="71" y="130"/>
                    </a:lnTo>
                    <a:lnTo>
                      <a:pt x="33" y="92"/>
                    </a:lnTo>
                    <a:lnTo>
                      <a:pt x="9" y="50"/>
                    </a:lnTo>
                    <a:lnTo>
                      <a:pt x="0" y="7"/>
                    </a:lnTo>
                    <a:lnTo>
                      <a:pt x="0" y="470"/>
                    </a:lnTo>
                    <a:lnTo>
                      <a:pt x="7" y="475"/>
                    </a:lnTo>
                    <a:lnTo>
                      <a:pt x="66" y="515"/>
                    </a:lnTo>
                    <a:lnTo>
                      <a:pt x="137" y="551"/>
                    </a:lnTo>
                    <a:lnTo>
                      <a:pt x="220" y="577"/>
                    </a:lnTo>
                    <a:lnTo>
                      <a:pt x="309" y="598"/>
                    </a:lnTo>
                    <a:lnTo>
                      <a:pt x="406" y="610"/>
                    </a:lnTo>
                    <a:lnTo>
                      <a:pt x="506" y="612"/>
                    </a:lnTo>
                    <a:lnTo>
                      <a:pt x="605" y="607"/>
                    </a:lnTo>
                    <a:lnTo>
                      <a:pt x="699" y="593"/>
                    </a:lnTo>
                    <a:lnTo>
                      <a:pt x="789" y="572"/>
                    </a:lnTo>
                    <a:lnTo>
                      <a:pt x="869" y="543"/>
                    </a:lnTo>
                    <a:lnTo>
                      <a:pt x="938" y="508"/>
                    </a:lnTo>
                    <a:lnTo>
                      <a:pt x="990" y="470"/>
                    </a:lnTo>
                    <a:lnTo>
                      <a:pt x="990" y="0"/>
                    </a:lnTo>
                    <a:lnTo>
                      <a:pt x="985" y="43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27" name="Freeform 28">
                <a:extLst>
                  <a:ext uri="{FF2B5EF4-FFF2-40B4-BE49-F238E27FC236}">
                    <a16:creationId xmlns:a16="http://schemas.microsoft.com/office/drawing/2014/main" id="{C356A798-5DF5-4E17-976E-CEEE14992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" y="2030"/>
                <a:ext cx="990" cy="444"/>
              </a:xfrm>
              <a:custGeom>
                <a:avLst/>
                <a:gdLst>
                  <a:gd name="T0" fmla="*/ 957 w 990"/>
                  <a:gd name="T1" fmla="*/ 113 h 444"/>
                  <a:gd name="T2" fmla="*/ 869 w 990"/>
                  <a:gd name="T3" fmla="*/ 40 h 444"/>
                  <a:gd name="T4" fmla="*/ 775 w 990"/>
                  <a:gd name="T5" fmla="*/ 0 h 444"/>
                  <a:gd name="T6" fmla="*/ 787 w 990"/>
                  <a:gd name="T7" fmla="*/ 76 h 444"/>
                  <a:gd name="T8" fmla="*/ 858 w 990"/>
                  <a:gd name="T9" fmla="*/ 132 h 444"/>
                  <a:gd name="T10" fmla="*/ 883 w 990"/>
                  <a:gd name="T11" fmla="*/ 196 h 444"/>
                  <a:gd name="T12" fmla="*/ 862 w 990"/>
                  <a:gd name="T13" fmla="*/ 262 h 444"/>
                  <a:gd name="T14" fmla="*/ 796 w 990"/>
                  <a:gd name="T15" fmla="*/ 319 h 444"/>
                  <a:gd name="T16" fmla="*/ 749 w 990"/>
                  <a:gd name="T17" fmla="*/ 345 h 444"/>
                  <a:gd name="T18" fmla="*/ 635 w 990"/>
                  <a:gd name="T19" fmla="*/ 378 h 444"/>
                  <a:gd name="T20" fmla="*/ 503 w 990"/>
                  <a:gd name="T21" fmla="*/ 390 h 444"/>
                  <a:gd name="T22" fmla="*/ 369 w 990"/>
                  <a:gd name="T23" fmla="*/ 380 h 444"/>
                  <a:gd name="T24" fmla="*/ 253 w 990"/>
                  <a:gd name="T25" fmla="*/ 347 h 444"/>
                  <a:gd name="T26" fmla="*/ 203 w 990"/>
                  <a:gd name="T27" fmla="*/ 326 h 444"/>
                  <a:gd name="T28" fmla="*/ 135 w 990"/>
                  <a:gd name="T29" fmla="*/ 269 h 444"/>
                  <a:gd name="T30" fmla="*/ 109 w 990"/>
                  <a:gd name="T31" fmla="*/ 203 h 444"/>
                  <a:gd name="T32" fmla="*/ 130 w 990"/>
                  <a:gd name="T33" fmla="*/ 137 h 444"/>
                  <a:gd name="T34" fmla="*/ 194 w 990"/>
                  <a:gd name="T35" fmla="*/ 80 h 444"/>
                  <a:gd name="T36" fmla="*/ 215 w 990"/>
                  <a:gd name="T37" fmla="*/ 0 h 444"/>
                  <a:gd name="T38" fmla="*/ 111 w 990"/>
                  <a:gd name="T39" fmla="*/ 47 h 444"/>
                  <a:gd name="T40" fmla="*/ 28 w 990"/>
                  <a:gd name="T41" fmla="*/ 121 h 444"/>
                  <a:gd name="T42" fmla="*/ 0 w 990"/>
                  <a:gd name="T43" fmla="*/ 203 h 444"/>
                  <a:gd name="T44" fmla="*/ 33 w 990"/>
                  <a:gd name="T45" fmla="*/ 288 h 444"/>
                  <a:gd name="T46" fmla="*/ 123 w 990"/>
                  <a:gd name="T47" fmla="*/ 359 h 444"/>
                  <a:gd name="T48" fmla="*/ 215 w 990"/>
                  <a:gd name="T49" fmla="*/ 399 h 444"/>
                  <a:gd name="T50" fmla="*/ 335 w 990"/>
                  <a:gd name="T51" fmla="*/ 430 h 444"/>
                  <a:gd name="T52" fmla="*/ 503 w 990"/>
                  <a:gd name="T53" fmla="*/ 444 h 444"/>
                  <a:gd name="T54" fmla="*/ 673 w 990"/>
                  <a:gd name="T55" fmla="*/ 428 h 444"/>
                  <a:gd name="T56" fmla="*/ 775 w 990"/>
                  <a:gd name="T57" fmla="*/ 399 h 444"/>
                  <a:gd name="T58" fmla="*/ 879 w 990"/>
                  <a:gd name="T59" fmla="*/ 352 h 444"/>
                  <a:gd name="T60" fmla="*/ 964 w 990"/>
                  <a:gd name="T61" fmla="*/ 279 h 444"/>
                  <a:gd name="T62" fmla="*/ 990 w 990"/>
                  <a:gd name="T63" fmla="*/ 196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90" h="444">
                    <a:moveTo>
                      <a:pt x="980" y="154"/>
                    </a:moveTo>
                    <a:lnTo>
                      <a:pt x="957" y="113"/>
                    </a:lnTo>
                    <a:lnTo>
                      <a:pt x="919" y="76"/>
                    </a:lnTo>
                    <a:lnTo>
                      <a:pt x="869" y="40"/>
                    </a:lnTo>
                    <a:lnTo>
                      <a:pt x="808" y="12"/>
                    </a:lnTo>
                    <a:lnTo>
                      <a:pt x="775" y="0"/>
                    </a:lnTo>
                    <a:lnTo>
                      <a:pt x="775" y="69"/>
                    </a:lnTo>
                    <a:lnTo>
                      <a:pt x="787" y="76"/>
                    </a:lnTo>
                    <a:lnTo>
                      <a:pt x="827" y="102"/>
                    </a:lnTo>
                    <a:lnTo>
                      <a:pt x="858" y="132"/>
                    </a:lnTo>
                    <a:lnTo>
                      <a:pt x="876" y="163"/>
                    </a:lnTo>
                    <a:lnTo>
                      <a:pt x="883" y="196"/>
                    </a:lnTo>
                    <a:lnTo>
                      <a:pt x="879" y="229"/>
                    </a:lnTo>
                    <a:lnTo>
                      <a:pt x="862" y="262"/>
                    </a:lnTo>
                    <a:lnTo>
                      <a:pt x="834" y="293"/>
                    </a:lnTo>
                    <a:lnTo>
                      <a:pt x="796" y="319"/>
                    </a:lnTo>
                    <a:lnTo>
                      <a:pt x="775" y="331"/>
                    </a:lnTo>
                    <a:lnTo>
                      <a:pt x="749" y="345"/>
                    </a:lnTo>
                    <a:lnTo>
                      <a:pt x="695" y="364"/>
                    </a:lnTo>
                    <a:lnTo>
                      <a:pt x="635" y="378"/>
                    </a:lnTo>
                    <a:lnTo>
                      <a:pt x="569" y="387"/>
                    </a:lnTo>
                    <a:lnTo>
                      <a:pt x="503" y="390"/>
                    </a:lnTo>
                    <a:lnTo>
                      <a:pt x="435" y="387"/>
                    </a:lnTo>
                    <a:lnTo>
                      <a:pt x="369" y="380"/>
                    </a:lnTo>
                    <a:lnTo>
                      <a:pt x="307" y="366"/>
                    </a:lnTo>
                    <a:lnTo>
                      <a:pt x="253" y="347"/>
                    </a:lnTo>
                    <a:lnTo>
                      <a:pt x="215" y="331"/>
                    </a:lnTo>
                    <a:lnTo>
                      <a:pt x="203" y="326"/>
                    </a:lnTo>
                    <a:lnTo>
                      <a:pt x="163" y="298"/>
                    </a:lnTo>
                    <a:lnTo>
                      <a:pt x="135" y="269"/>
                    </a:lnTo>
                    <a:lnTo>
                      <a:pt x="116" y="236"/>
                    </a:lnTo>
                    <a:lnTo>
                      <a:pt x="109" y="203"/>
                    </a:lnTo>
                    <a:lnTo>
                      <a:pt x="113" y="170"/>
                    </a:lnTo>
                    <a:lnTo>
                      <a:pt x="130" y="137"/>
                    </a:lnTo>
                    <a:lnTo>
                      <a:pt x="158" y="109"/>
                    </a:lnTo>
                    <a:lnTo>
                      <a:pt x="194" y="80"/>
                    </a:lnTo>
                    <a:lnTo>
                      <a:pt x="215" y="69"/>
                    </a:lnTo>
                    <a:lnTo>
                      <a:pt x="215" y="0"/>
                    </a:lnTo>
                    <a:lnTo>
                      <a:pt x="170" y="17"/>
                    </a:lnTo>
                    <a:lnTo>
                      <a:pt x="111" y="47"/>
                    </a:lnTo>
                    <a:lnTo>
                      <a:pt x="64" y="83"/>
                    </a:lnTo>
                    <a:lnTo>
                      <a:pt x="28" y="121"/>
                    </a:lnTo>
                    <a:lnTo>
                      <a:pt x="7" y="163"/>
                    </a:lnTo>
                    <a:lnTo>
                      <a:pt x="0" y="203"/>
                    </a:lnTo>
                    <a:lnTo>
                      <a:pt x="9" y="246"/>
                    </a:lnTo>
                    <a:lnTo>
                      <a:pt x="33" y="288"/>
                    </a:lnTo>
                    <a:lnTo>
                      <a:pt x="71" y="326"/>
                    </a:lnTo>
                    <a:lnTo>
                      <a:pt x="123" y="359"/>
                    </a:lnTo>
                    <a:lnTo>
                      <a:pt x="184" y="390"/>
                    </a:lnTo>
                    <a:lnTo>
                      <a:pt x="215" y="399"/>
                    </a:lnTo>
                    <a:lnTo>
                      <a:pt x="255" y="413"/>
                    </a:lnTo>
                    <a:lnTo>
                      <a:pt x="335" y="430"/>
                    </a:lnTo>
                    <a:lnTo>
                      <a:pt x="418" y="439"/>
                    </a:lnTo>
                    <a:lnTo>
                      <a:pt x="503" y="444"/>
                    </a:lnTo>
                    <a:lnTo>
                      <a:pt x="591" y="439"/>
                    </a:lnTo>
                    <a:lnTo>
                      <a:pt x="673" y="428"/>
                    </a:lnTo>
                    <a:lnTo>
                      <a:pt x="751" y="409"/>
                    </a:lnTo>
                    <a:lnTo>
                      <a:pt x="775" y="399"/>
                    </a:lnTo>
                    <a:lnTo>
                      <a:pt x="820" y="383"/>
                    </a:lnTo>
                    <a:lnTo>
                      <a:pt x="879" y="352"/>
                    </a:lnTo>
                    <a:lnTo>
                      <a:pt x="928" y="319"/>
                    </a:lnTo>
                    <a:lnTo>
                      <a:pt x="964" y="279"/>
                    </a:lnTo>
                    <a:lnTo>
                      <a:pt x="985" y="239"/>
                    </a:lnTo>
                    <a:lnTo>
                      <a:pt x="990" y="196"/>
                    </a:lnTo>
                    <a:lnTo>
                      <a:pt x="980" y="15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61BEF29-C04D-457F-A3B3-10B93583AC8B}"/>
                </a:ext>
              </a:extLst>
            </p:cNvPr>
            <p:cNvSpPr txBox="1"/>
            <p:nvPr/>
          </p:nvSpPr>
          <p:spPr>
            <a:xfrm>
              <a:off x="2503303" y="3029344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action</a:t>
              </a:r>
              <a:endParaRPr lang="en-GB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8" name="Group 5">
            <a:extLst>
              <a:ext uri="{FF2B5EF4-FFF2-40B4-BE49-F238E27FC236}">
                <a16:creationId xmlns:a16="http://schemas.microsoft.com/office/drawing/2014/main" id="{99CAF749-F1BE-4BAB-9666-39841DDF8834}"/>
              </a:ext>
            </a:extLst>
          </p:cNvPr>
          <p:cNvGrpSpPr/>
          <p:nvPr/>
        </p:nvGrpSpPr>
        <p:grpSpPr>
          <a:xfrm>
            <a:off x="1475247" y="1301741"/>
            <a:ext cx="945278" cy="1039813"/>
            <a:chOff x="2470103" y="1800580"/>
            <a:chExt cx="945278" cy="1039813"/>
          </a:xfrm>
        </p:grpSpPr>
        <p:grpSp>
          <p:nvGrpSpPr>
            <p:cNvPr id="129" name="Group 102">
              <a:extLst>
                <a:ext uri="{FF2B5EF4-FFF2-40B4-BE49-F238E27FC236}">
                  <a16:creationId xmlns:a16="http://schemas.microsoft.com/office/drawing/2014/main" id="{BDFDD605-EA17-4F78-B066-BA358771E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0103" y="1800580"/>
              <a:ext cx="889000" cy="1039813"/>
              <a:chOff x="1080" y="1765"/>
              <a:chExt cx="560" cy="655"/>
            </a:xfrm>
          </p:grpSpPr>
          <p:sp>
            <p:nvSpPr>
              <p:cNvPr id="131" name="Freeform 27">
                <a:extLst>
                  <a:ext uri="{FF2B5EF4-FFF2-40B4-BE49-F238E27FC236}">
                    <a16:creationId xmlns:a16="http://schemas.microsoft.com/office/drawing/2014/main" id="{9C8C4DCB-B3B0-4F74-AFCC-074EF38B0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1900"/>
                <a:ext cx="560" cy="520"/>
              </a:xfrm>
              <a:custGeom>
                <a:avLst/>
                <a:gdLst>
                  <a:gd name="T0" fmla="*/ 557 w 560"/>
                  <a:gd name="T1" fmla="*/ 24 h 520"/>
                  <a:gd name="T2" fmla="*/ 546 w 560"/>
                  <a:gd name="T3" fmla="*/ 47 h 520"/>
                  <a:gd name="T4" fmla="*/ 524 w 560"/>
                  <a:gd name="T5" fmla="*/ 69 h 520"/>
                  <a:gd name="T6" fmla="*/ 498 w 560"/>
                  <a:gd name="T7" fmla="*/ 90 h 520"/>
                  <a:gd name="T8" fmla="*/ 465 w 560"/>
                  <a:gd name="T9" fmla="*/ 104 h 520"/>
                  <a:gd name="T10" fmla="*/ 465 w 560"/>
                  <a:gd name="T11" fmla="*/ 104 h 520"/>
                  <a:gd name="T12" fmla="*/ 463 w 560"/>
                  <a:gd name="T13" fmla="*/ 106 h 520"/>
                  <a:gd name="T14" fmla="*/ 425 w 560"/>
                  <a:gd name="T15" fmla="*/ 121 h 520"/>
                  <a:gd name="T16" fmla="*/ 380 w 560"/>
                  <a:gd name="T17" fmla="*/ 130 h 520"/>
                  <a:gd name="T18" fmla="*/ 333 w 560"/>
                  <a:gd name="T19" fmla="*/ 137 h 520"/>
                  <a:gd name="T20" fmla="*/ 286 w 560"/>
                  <a:gd name="T21" fmla="*/ 140 h 520"/>
                  <a:gd name="T22" fmla="*/ 272 w 560"/>
                  <a:gd name="T23" fmla="*/ 140 h 520"/>
                  <a:gd name="T24" fmla="*/ 272 w 560"/>
                  <a:gd name="T25" fmla="*/ 140 h 520"/>
                  <a:gd name="T26" fmla="*/ 236 w 560"/>
                  <a:gd name="T27" fmla="*/ 140 h 520"/>
                  <a:gd name="T28" fmla="*/ 189 w 560"/>
                  <a:gd name="T29" fmla="*/ 132 h 520"/>
                  <a:gd name="T30" fmla="*/ 144 w 560"/>
                  <a:gd name="T31" fmla="*/ 123 h 520"/>
                  <a:gd name="T32" fmla="*/ 104 w 560"/>
                  <a:gd name="T33" fmla="*/ 109 h 520"/>
                  <a:gd name="T34" fmla="*/ 94 w 560"/>
                  <a:gd name="T35" fmla="*/ 104 h 520"/>
                  <a:gd name="T36" fmla="*/ 94 w 560"/>
                  <a:gd name="T37" fmla="*/ 104 h 520"/>
                  <a:gd name="T38" fmla="*/ 68 w 560"/>
                  <a:gd name="T39" fmla="*/ 92 h 520"/>
                  <a:gd name="T40" fmla="*/ 40 w 560"/>
                  <a:gd name="T41" fmla="*/ 73 h 520"/>
                  <a:gd name="T42" fmla="*/ 19 w 560"/>
                  <a:gd name="T43" fmla="*/ 52 h 520"/>
                  <a:gd name="T44" fmla="*/ 7 w 560"/>
                  <a:gd name="T45" fmla="*/ 28 h 520"/>
                  <a:gd name="T46" fmla="*/ 0 w 560"/>
                  <a:gd name="T47" fmla="*/ 5 h 520"/>
                  <a:gd name="T48" fmla="*/ 0 w 560"/>
                  <a:gd name="T49" fmla="*/ 461 h 520"/>
                  <a:gd name="T50" fmla="*/ 38 w 560"/>
                  <a:gd name="T51" fmla="*/ 477 h 520"/>
                  <a:gd name="T52" fmla="*/ 92 w 560"/>
                  <a:gd name="T53" fmla="*/ 496 h 520"/>
                  <a:gd name="T54" fmla="*/ 154 w 560"/>
                  <a:gd name="T55" fmla="*/ 510 h 520"/>
                  <a:gd name="T56" fmla="*/ 220 w 560"/>
                  <a:gd name="T57" fmla="*/ 517 h 520"/>
                  <a:gd name="T58" fmla="*/ 288 w 560"/>
                  <a:gd name="T59" fmla="*/ 520 h 520"/>
                  <a:gd name="T60" fmla="*/ 354 w 560"/>
                  <a:gd name="T61" fmla="*/ 517 h 520"/>
                  <a:gd name="T62" fmla="*/ 420 w 560"/>
                  <a:gd name="T63" fmla="*/ 508 h 520"/>
                  <a:gd name="T64" fmla="*/ 480 w 560"/>
                  <a:gd name="T65" fmla="*/ 494 h 520"/>
                  <a:gd name="T66" fmla="*/ 534 w 560"/>
                  <a:gd name="T67" fmla="*/ 475 h 520"/>
                  <a:gd name="T68" fmla="*/ 560 w 560"/>
                  <a:gd name="T69" fmla="*/ 461 h 520"/>
                  <a:gd name="T70" fmla="*/ 560 w 560"/>
                  <a:gd name="T71" fmla="*/ 0 h 520"/>
                  <a:gd name="T72" fmla="*/ 557 w 560"/>
                  <a:gd name="T73" fmla="*/ 2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0" h="520">
                    <a:moveTo>
                      <a:pt x="557" y="24"/>
                    </a:moveTo>
                    <a:lnTo>
                      <a:pt x="546" y="47"/>
                    </a:lnTo>
                    <a:lnTo>
                      <a:pt x="524" y="69"/>
                    </a:lnTo>
                    <a:lnTo>
                      <a:pt x="498" y="90"/>
                    </a:lnTo>
                    <a:lnTo>
                      <a:pt x="465" y="104"/>
                    </a:lnTo>
                    <a:lnTo>
                      <a:pt x="465" y="104"/>
                    </a:lnTo>
                    <a:lnTo>
                      <a:pt x="463" y="106"/>
                    </a:lnTo>
                    <a:lnTo>
                      <a:pt x="425" y="121"/>
                    </a:lnTo>
                    <a:lnTo>
                      <a:pt x="380" y="130"/>
                    </a:lnTo>
                    <a:lnTo>
                      <a:pt x="333" y="137"/>
                    </a:lnTo>
                    <a:lnTo>
                      <a:pt x="286" y="140"/>
                    </a:lnTo>
                    <a:lnTo>
                      <a:pt x="272" y="140"/>
                    </a:lnTo>
                    <a:lnTo>
                      <a:pt x="272" y="140"/>
                    </a:lnTo>
                    <a:lnTo>
                      <a:pt x="236" y="140"/>
                    </a:lnTo>
                    <a:lnTo>
                      <a:pt x="189" y="132"/>
                    </a:lnTo>
                    <a:lnTo>
                      <a:pt x="144" y="123"/>
                    </a:lnTo>
                    <a:lnTo>
                      <a:pt x="104" y="109"/>
                    </a:lnTo>
                    <a:lnTo>
                      <a:pt x="94" y="104"/>
                    </a:lnTo>
                    <a:lnTo>
                      <a:pt x="94" y="104"/>
                    </a:lnTo>
                    <a:lnTo>
                      <a:pt x="68" y="92"/>
                    </a:lnTo>
                    <a:lnTo>
                      <a:pt x="40" y="73"/>
                    </a:lnTo>
                    <a:lnTo>
                      <a:pt x="19" y="52"/>
                    </a:lnTo>
                    <a:lnTo>
                      <a:pt x="7" y="28"/>
                    </a:lnTo>
                    <a:lnTo>
                      <a:pt x="0" y="5"/>
                    </a:lnTo>
                    <a:lnTo>
                      <a:pt x="0" y="461"/>
                    </a:lnTo>
                    <a:lnTo>
                      <a:pt x="38" y="477"/>
                    </a:lnTo>
                    <a:lnTo>
                      <a:pt x="92" y="496"/>
                    </a:lnTo>
                    <a:lnTo>
                      <a:pt x="154" y="510"/>
                    </a:lnTo>
                    <a:lnTo>
                      <a:pt x="220" y="517"/>
                    </a:lnTo>
                    <a:lnTo>
                      <a:pt x="288" y="520"/>
                    </a:lnTo>
                    <a:lnTo>
                      <a:pt x="354" y="517"/>
                    </a:lnTo>
                    <a:lnTo>
                      <a:pt x="420" y="508"/>
                    </a:lnTo>
                    <a:lnTo>
                      <a:pt x="480" y="494"/>
                    </a:lnTo>
                    <a:lnTo>
                      <a:pt x="534" y="475"/>
                    </a:lnTo>
                    <a:lnTo>
                      <a:pt x="560" y="461"/>
                    </a:lnTo>
                    <a:lnTo>
                      <a:pt x="560" y="0"/>
                    </a:lnTo>
                    <a:lnTo>
                      <a:pt x="557" y="2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32" name="Freeform 29">
                <a:extLst>
                  <a:ext uri="{FF2B5EF4-FFF2-40B4-BE49-F238E27FC236}">
                    <a16:creationId xmlns:a16="http://schemas.microsoft.com/office/drawing/2014/main" id="{E50BFA4A-3EDE-466B-BAB3-A2E8CD8A8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1765"/>
                <a:ext cx="560" cy="275"/>
              </a:xfrm>
              <a:custGeom>
                <a:avLst/>
                <a:gdLst>
                  <a:gd name="T0" fmla="*/ 555 w 560"/>
                  <a:gd name="T1" fmla="*/ 112 h 275"/>
                  <a:gd name="T2" fmla="*/ 541 w 560"/>
                  <a:gd name="T3" fmla="*/ 88 h 275"/>
                  <a:gd name="T4" fmla="*/ 520 w 560"/>
                  <a:gd name="T5" fmla="*/ 67 h 275"/>
                  <a:gd name="T6" fmla="*/ 491 w 560"/>
                  <a:gd name="T7" fmla="*/ 48 h 275"/>
                  <a:gd name="T8" fmla="*/ 456 w 560"/>
                  <a:gd name="T9" fmla="*/ 31 h 275"/>
                  <a:gd name="T10" fmla="*/ 416 w 560"/>
                  <a:gd name="T11" fmla="*/ 17 h 275"/>
                  <a:gd name="T12" fmla="*/ 371 w 560"/>
                  <a:gd name="T13" fmla="*/ 8 h 275"/>
                  <a:gd name="T14" fmla="*/ 324 w 560"/>
                  <a:gd name="T15" fmla="*/ 0 h 275"/>
                  <a:gd name="T16" fmla="*/ 276 w 560"/>
                  <a:gd name="T17" fmla="*/ 0 h 275"/>
                  <a:gd name="T18" fmla="*/ 227 w 560"/>
                  <a:gd name="T19" fmla="*/ 3 h 275"/>
                  <a:gd name="T20" fmla="*/ 180 w 560"/>
                  <a:gd name="T21" fmla="*/ 10 h 275"/>
                  <a:gd name="T22" fmla="*/ 137 w 560"/>
                  <a:gd name="T23" fmla="*/ 19 h 275"/>
                  <a:gd name="T24" fmla="*/ 97 w 560"/>
                  <a:gd name="T25" fmla="*/ 34 h 275"/>
                  <a:gd name="T26" fmla="*/ 64 w 560"/>
                  <a:gd name="T27" fmla="*/ 50 h 275"/>
                  <a:gd name="T28" fmla="*/ 35 w 560"/>
                  <a:gd name="T29" fmla="*/ 71 h 275"/>
                  <a:gd name="T30" fmla="*/ 17 w 560"/>
                  <a:gd name="T31" fmla="*/ 93 h 275"/>
                  <a:gd name="T32" fmla="*/ 5 w 560"/>
                  <a:gd name="T33" fmla="*/ 116 h 275"/>
                  <a:gd name="T34" fmla="*/ 0 w 560"/>
                  <a:gd name="T35" fmla="*/ 140 h 275"/>
                  <a:gd name="T36" fmla="*/ 7 w 560"/>
                  <a:gd name="T37" fmla="*/ 163 h 275"/>
                  <a:gd name="T38" fmla="*/ 19 w 560"/>
                  <a:gd name="T39" fmla="*/ 187 h 275"/>
                  <a:gd name="T40" fmla="*/ 40 w 560"/>
                  <a:gd name="T41" fmla="*/ 208 h 275"/>
                  <a:gd name="T42" fmla="*/ 68 w 560"/>
                  <a:gd name="T43" fmla="*/ 227 h 275"/>
                  <a:gd name="T44" fmla="*/ 104 w 560"/>
                  <a:gd name="T45" fmla="*/ 244 h 275"/>
                  <a:gd name="T46" fmla="*/ 144 w 560"/>
                  <a:gd name="T47" fmla="*/ 258 h 275"/>
                  <a:gd name="T48" fmla="*/ 189 w 560"/>
                  <a:gd name="T49" fmla="*/ 267 h 275"/>
                  <a:gd name="T50" fmla="*/ 236 w 560"/>
                  <a:gd name="T51" fmla="*/ 275 h 275"/>
                  <a:gd name="T52" fmla="*/ 286 w 560"/>
                  <a:gd name="T53" fmla="*/ 275 h 275"/>
                  <a:gd name="T54" fmla="*/ 333 w 560"/>
                  <a:gd name="T55" fmla="*/ 272 h 275"/>
                  <a:gd name="T56" fmla="*/ 380 w 560"/>
                  <a:gd name="T57" fmla="*/ 265 h 275"/>
                  <a:gd name="T58" fmla="*/ 425 w 560"/>
                  <a:gd name="T59" fmla="*/ 256 h 275"/>
                  <a:gd name="T60" fmla="*/ 463 w 560"/>
                  <a:gd name="T61" fmla="*/ 241 h 275"/>
                  <a:gd name="T62" fmla="*/ 498 w 560"/>
                  <a:gd name="T63" fmla="*/ 225 h 275"/>
                  <a:gd name="T64" fmla="*/ 524 w 560"/>
                  <a:gd name="T65" fmla="*/ 204 h 275"/>
                  <a:gd name="T66" fmla="*/ 546 w 560"/>
                  <a:gd name="T67" fmla="*/ 182 h 275"/>
                  <a:gd name="T68" fmla="*/ 557 w 560"/>
                  <a:gd name="T69" fmla="*/ 159 h 275"/>
                  <a:gd name="T70" fmla="*/ 560 w 560"/>
                  <a:gd name="T71" fmla="*/ 135 h 275"/>
                  <a:gd name="T72" fmla="*/ 555 w 560"/>
                  <a:gd name="T73" fmla="*/ 11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0" h="275">
                    <a:moveTo>
                      <a:pt x="555" y="112"/>
                    </a:moveTo>
                    <a:lnTo>
                      <a:pt x="541" y="88"/>
                    </a:lnTo>
                    <a:lnTo>
                      <a:pt x="520" y="67"/>
                    </a:lnTo>
                    <a:lnTo>
                      <a:pt x="491" y="48"/>
                    </a:lnTo>
                    <a:lnTo>
                      <a:pt x="456" y="31"/>
                    </a:lnTo>
                    <a:lnTo>
                      <a:pt x="416" y="17"/>
                    </a:lnTo>
                    <a:lnTo>
                      <a:pt x="371" y="8"/>
                    </a:lnTo>
                    <a:lnTo>
                      <a:pt x="324" y="0"/>
                    </a:lnTo>
                    <a:lnTo>
                      <a:pt x="276" y="0"/>
                    </a:lnTo>
                    <a:lnTo>
                      <a:pt x="227" y="3"/>
                    </a:lnTo>
                    <a:lnTo>
                      <a:pt x="180" y="10"/>
                    </a:lnTo>
                    <a:lnTo>
                      <a:pt x="137" y="19"/>
                    </a:lnTo>
                    <a:lnTo>
                      <a:pt x="97" y="34"/>
                    </a:lnTo>
                    <a:lnTo>
                      <a:pt x="64" y="50"/>
                    </a:lnTo>
                    <a:lnTo>
                      <a:pt x="35" y="71"/>
                    </a:lnTo>
                    <a:lnTo>
                      <a:pt x="17" y="93"/>
                    </a:lnTo>
                    <a:lnTo>
                      <a:pt x="5" y="116"/>
                    </a:lnTo>
                    <a:lnTo>
                      <a:pt x="0" y="140"/>
                    </a:lnTo>
                    <a:lnTo>
                      <a:pt x="7" y="163"/>
                    </a:lnTo>
                    <a:lnTo>
                      <a:pt x="19" y="187"/>
                    </a:lnTo>
                    <a:lnTo>
                      <a:pt x="40" y="208"/>
                    </a:lnTo>
                    <a:lnTo>
                      <a:pt x="68" y="227"/>
                    </a:lnTo>
                    <a:lnTo>
                      <a:pt x="104" y="244"/>
                    </a:lnTo>
                    <a:lnTo>
                      <a:pt x="144" y="258"/>
                    </a:lnTo>
                    <a:lnTo>
                      <a:pt x="189" y="267"/>
                    </a:lnTo>
                    <a:lnTo>
                      <a:pt x="236" y="275"/>
                    </a:lnTo>
                    <a:lnTo>
                      <a:pt x="286" y="275"/>
                    </a:lnTo>
                    <a:lnTo>
                      <a:pt x="333" y="272"/>
                    </a:lnTo>
                    <a:lnTo>
                      <a:pt x="380" y="265"/>
                    </a:lnTo>
                    <a:lnTo>
                      <a:pt x="425" y="256"/>
                    </a:lnTo>
                    <a:lnTo>
                      <a:pt x="463" y="241"/>
                    </a:lnTo>
                    <a:lnTo>
                      <a:pt x="498" y="225"/>
                    </a:lnTo>
                    <a:lnTo>
                      <a:pt x="524" y="204"/>
                    </a:lnTo>
                    <a:lnTo>
                      <a:pt x="546" y="182"/>
                    </a:lnTo>
                    <a:lnTo>
                      <a:pt x="557" y="159"/>
                    </a:lnTo>
                    <a:lnTo>
                      <a:pt x="560" y="135"/>
                    </a:lnTo>
                    <a:lnTo>
                      <a:pt x="555" y="112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A0E976B-3CE9-4AD9-B218-E3BD8CE777DF}"/>
                </a:ext>
              </a:extLst>
            </p:cNvPr>
            <p:cNvSpPr txBox="1"/>
            <p:nvPr/>
          </p:nvSpPr>
          <p:spPr>
            <a:xfrm>
              <a:off x="2506158" y="2290969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rescue</a:t>
              </a:r>
              <a:endParaRPr lang="en-GB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26AF429-60F5-4283-8154-3F7E73877E5F}"/>
              </a:ext>
            </a:extLst>
          </p:cNvPr>
          <p:cNvSpPr txBox="1"/>
          <p:nvPr/>
        </p:nvSpPr>
        <p:spPr>
          <a:xfrm>
            <a:off x="4791839" y="1563863"/>
            <a:ext cx="3881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수해 위험도가 매우 높은 경우 실제 </a:t>
            </a:r>
            <a:r>
              <a:rPr lang="ko-KR" altLang="en-US" sz="1600" b="1" dirty="0">
                <a:solidFill>
                  <a:srgbClr val="C00000"/>
                </a:solidFill>
                <a:latin typeface="+mj-ea"/>
                <a:ea typeface="+mj-ea"/>
              </a:rPr>
              <a:t>구조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587661B-6A4F-47D1-90EA-851163359E3E}"/>
              </a:ext>
            </a:extLst>
          </p:cNvPr>
          <p:cNvSpPr txBox="1"/>
          <p:nvPr/>
        </p:nvSpPr>
        <p:spPr>
          <a:xfrm>
            <a:off x="4791838" y="2406627"/>
            <a:ext cx="404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고객이 위험에 처하면 안전을 위한 </a:t>
            </a:r>
            <a:r>
              <a:rPr lang="ko-KR" altLang="en-US" sz="1600" b="1" dirty="0">
                <a:solidFill>
                  <a:schemeClr val="accent3"/>
                </a:solidFill>
                <a:latin typeface="+mj-ea"/>
                <a:ea typeface="+mj-ea"/>
              </a:rPr>
              <a:t>조치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취함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endParaRPr lang="en-GB" sz="16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6E32445-7C59-4DFB-9ABE-90A02065BEAF}"/>
              </a:ext>
            </a:extLst>
          </p:cNvPr>
          <p:cNvSpPr txBox="1"/>
          <p:nvPr/>
        </p:nvSpPr>
        <p:spPr>
          <a:xfrm>
            <a:off x="4791837" y="3153436"/>
            <a:ext cx="404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보호자에게 고객이 위험에 처할 수 있음을 </a:t>
            </a:r>
            <a:r>
              <a:rPr lang="ko-KR" altLang="en-US" sz="1600" b="1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알림</a:t>
            </a:r>
            <a:endParaRPr lang="en-GB" sz="16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78BCE48-1FD8-4308-AAFC-78C8EAD6C8F2}"/>
              </a:ext>
            </a:extLst>
          </p:cNvPr>
          <p:cNvSpPr txBox="1"/>
          <p:nvPr/>
        </p:nvSpPr>
        <p:spPr>
          <a:xfrm>
            <a:off x="4791839" y="3865612"/>
            <a:ext cx="3881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고객에게 위험상황이 될 수 있음을 </a:t>
            </a:r>
            <a:r>
              <a:rPr lang="ko-KR" altLang="en-US" sz="1600" b="1" dirty="0">
                <a:solidFill>
                  <a:srgbClr val="0070C0"/>
                </a:solidFill>
                <a:latin typeface="+mj-ea"/>
                <a:ea typeface="+mj-ea"/>
              </a:rPr>
              <a:t>인지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시킴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7" name="Rectangle 60">
            <a:extLst>
              <a:ext uri="{FF2B5EF4-FFF2-40B4-BE49-F238E27FC236}">
                <a16:creationId xmlns:a16="http://schemas.microsoft.com/office/drawing/2014/main" id="{1E9AD640-F74B-4A83-835D-99F7D846CC71}"/>
              </a:ext>
            </a:extLst>
          </p:cNvPr>
          <p:cNvSpPr/>
          <p:nvPr/>
        </p:nvSpPr>
        <p:spPr>
          <a:xfrm>
            <a:off x="1059340" y="4540446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ea"/>
                <a:ea typeface="+mj-ea"/>
              </a:rPr>
              <a:t>사용자 관점 서비스</a:t>
            </a:r>
            <a:endParaRPr lang="en-GB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13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13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n-ea"/>
              </a:rPr>
              <a:t>완성하기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BC6A1B-B30C-4292-B22B-F680E5DFB7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B2D3A1-EA8C-4501-8A3D-E65536C80C3B}"/>
              </a:ext>
            </a:extLst>
          </p:cNvPr>
          <p:cNvSpPr/>
          <p:nvPr/>
        </p:nvSpPr>
        <p:spPr>
          <a:xfrm>
            <a:off x="64578" y="142359"/>
            <a:ext cx="1411078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시연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98CE5-A6F5-469A-AB49-20B7C049EA31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  <p:pic>
        <p:nvPicPr>
          <p:cNvPr id="2" name="공모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9496" y="562898"/>
            <a:ext cx="8820472" cy="49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163007"/>
            <a:ext cx="1092374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시장성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14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n-ea"/>
              </a:rPr>
              <a:t>완성하기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BC6A1B-B30C-4292-B22B-F680E5DFB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242520A-4C97-4759-92B0-52E0F59495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544" y="769268"/>
          <a:ext cx="8208912" cy="232699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221293613"/>
                    </a:ext>
                  </a:extLst>
                </a:gridCol>
                <a:gridCol w="3347723">
                  <a:extLst>
                    <a:ext uri="{9D8B030D-6E8A-4147-A177-3AD203B41FA5}">
                      <a16:colId xmlns:a16="http://schemas.microsoft.com/office/drawing/2014/main" val="2469337779"/>
                    </a:ext>
                  </a:extLst>
                </a:gridCol>
                <a:gridCol w="3205005">
                  <a:extLst>
                    <a:ext uri="{9D8B030D-6E8A-4147-A177-3AD203B41FA5}">
                      <a16:colId xmlns:a16="http://schemas.microsoft.com/office/drawing/2014/main" val="1242878790"/>
                    </a:ext>
                  </a:extLst>
                </a:gridCol>
              </a:tblGrid>
              <a:tr h="427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  <a:endParaRPr lang="ko-KR" altLang="en-US" dirty="0"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시장규모</a:t>
                      </a:r>
                      <a:r>
                        <a:rPr lang="en-US" altLang="ko-KR" dirty="0"/>
                        <a:t>(2014</a:t>
                      </a:r>
                      <a:r>
                        <a:rPr lang="ko-KR" altLang="en-US" dirty="0"/>
                        <a:t>년</a:t>
                      </a:r>
                      <a:r>
                        <a:rPr lang="en-US" altLang="ko-KR" dirty="0"/>
                        <a:t>)</a:t>
                      </a:r>
                      <a:endParaRPr lang="ko-KR" altLang="en-US" dirty="0"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시장규모</a:t>
                      </a:r>
                      <a:r>
                        <a:rPr lang="en-US" altLang="ko-KR" dirty="0"/>
                        <a:t>(2019</a:t>
                      </a:r>
                      <a:r>
                        <a:rPr lang="ko-KR" altLang="en-US" dirty="0"/>
                        <a:t>년</a:t>
                      </a:r>
                      <a:r>
                        <a:rPr lang="en-US" altLang="ko-KR" dirty="0"/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05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국내 시장규모</a:t>
                      </a:r>
                      <a:endParaRPr lang="ko-KR" altLang="en-US" dirty="0"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2,000</a:t>
                      </a:r>
                      <a:r>
                        <a:rPr lang="ko-KR" altLang="en-US" dirty="0"/>
                        <a:t>억원</a:t>
                      </a:r>
                      <a:endParaRPr lang="ko-KR" altLang="en-US" dirty="0"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3,163</a:t>
                      </a:r>
                      <a:r>
                        <a:rPr lang="ko-KR" altLang="en-US" dirty="0"/>
                        <a:t>억원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3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세계 시장규모</a:t>
                      </a:r>
                      <a:endParaRPr lang="ko-KR" altLang="en-US" dirty="0"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551,350</a:t>
                      </a:r>
                      <a:r>
                        <a:rPr lang="ko-KR" altLang="en-US" dirty="0"/>
                        <a:t>억원</a:t>
                      </a:r>
                      <a:endParaRPr lang="ko-KR" altLang="en-US" dirty="0"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755,397</a:t>
                      </a:r>
                      <a:r>
                        <a:rPr lang="ko-KR" altLang="en-US" dirty="0"/>
                        <a:t>억원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08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산출근거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dirty="0"/>
                        <a:t>1. </a:t>
                      </a:r>
                      <a:r>
                        <a:rPr lang="ko-KR" altLang="en-US" sz="1400" dirty="0"/>
                        <a:t>장애인구</a:t>
                      </a:r>
                      <a:endParaRPr lang="en-US" altLang="ko-KR" sz="14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dirty="0"/>
                        <a:t>     </a:t>
                      </a:r>
                      <a:r>
                        <a:rPr lang="ko-KR" altLang="en-US" sz="1400" dirty="0"/>
                        <a:t>국내</a:t>
                      </a:r>
                      <a:r>
                        <a:rPr lang="en-US" altLang="ko-KR" sz="1400" dirty="0"/>
                        <a:t>-2014</a:t>
                      </a:r>
                      <a:r>
                        <a:rPr lang="ko-KR" altLang="en-US" sz="1400" dirty="0"/>
                        <a:t>년 장애인 실태조사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보건복지부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| </a:t>
                      </a:r>
                      <a:r>
                        <a:rPr lang="ko-KR" altLang="en-US" sz="1400" dirty="0"/>
                        <a:t>국외</a:t>
                      </a:r>
                      <a:r>
                        <a:rPr lang="en-US" altLang="ko-KR" sz="1400" dirty="0"/>
                        <a:t>-WHO, UN</a:t>
                      </a:r>
                      <a:r>
                        <a:rPr lang="ko-KR" altLang="en-US" sz="1400" dirty="0"/>
                        <a:t>보고서 추정</a:t>
                      </a:r>
                      <a:endParaRPr lang="en-US" altLang="ko-KR" sz="14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dirty="0"/>
                        <a:t>2. </a:t>
                      </a:r>
                      <a:r>
                        <a:rPr lang="ko-KR" altLang="en-US" sz="1400" dirty="0"/>
                        <a:t>규모 및 성장률</a:t>
                      </a:r>
                      <a:endParaRPr lang="en-US" altLang="ko-KR" sz="14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dirty="0"/>
                        <a:t>     Worldwide Medical Market Fact Book 2014, BML </a:t>
                      </a:r>
                      <a:r>
                        <a:rPr lang="en-US" altLang="ko-KR" sz="1400" dirty="0" err="1"/>
                        <a:t>Espicon</a:t>
                      </a:r>
                      <a:r>
                        <a:rPr lang="en-US" altLang="ko-KR" sz="1400" dirty="0"/>
                        <a:t> 2014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dirty="0"/>
                        <a:t>     2014</a:t>
                      </a:r>
                      <a:r>
                        <a:rPr lang="ko-KR" altLang="en-US" sz="1400" dirty="0"/>
                        <a:t>년 의료기기 생산실적 등 분석결과 발표 재가공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식품의약품안전처 </a:t>
                      </a:r>
                      <a:r>
                        <a:rPr lang="en-US" altLang="ko-KR" sz="1400" dirty="0"/>
                        <a:t>2015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0126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08A9797-8451-472C-B6B5-1FECB24ADAD4}"/>
              </a:ext>
            </a:extLst>
          </p:cNvPr>
          <p:cNvSpPr/>
          <p:nvPr/>
        </p:nvSpPr>
        <p:spPr>
          <a:xfrm>
            <a:off x="467544" y="1201316"/>
            <a:ext cx="8208912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19C98B-D554-4770-9B3C-A81C9DC4500B}"/>
              </a:ext>
            </a:extLst>
          </p:cNvPr>
          <p:cNvSpPr txBox="1"/>
          <p:nvPr/>
        </p:nvSpPr>
        <p:spPr>
          <a:xfrm>
            <a:off x="2969841" y="4060919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문체부 쓰기 정체" panose="02030609000101010101" pitchFamily="17" charset="-127"/>
              </a:rPr>
              <a:t>=&gt;</a:t>
            </a:r>
            <a:r>
              <a:rPr lang="en-US" altLang="ko-KR" sz="2400" dirty="0">
                <a:solidFill>
                  <a:srgbClr val="C00000"/>
                </a:solidFill>
                <a:latin typeface="+mj-ea"/>
                <a:ea typeface="문체부 쓰기 정체" panose="02030609000101010101" pitchFamily="17" charset="-127"/>
              </a:rPr>
              <a:t> </a:t>
            </a:r>
            <a:r>
              <a:rPr lang="ko-KR" altLang="en-US" sz="2800" u="sng" dirty="0">
                <a:solidFill>
                  <a:srgbClr val="C00000"/>
                </a:solidFill>
                <a:latin typeface="+mj-ea"/>
                <a:ea typeface="문체부 쓰기 정체" panose="02030609000101010101" pitchFamily="17" charset="-127"/>
              </a:rPr>
              <a:t>약 </a:t>
            </a:r>
            <a:r>
              <a:rPr lang="en-US" altLang="ko-KR" sz="2800" u="sng" dirty="0">
                <a:solidFill>
                  <a:srgbClr val="C00000"/>
                </a:solidFill>
                <a:latin typeface="+mj-ea"/>
                <a:ea typeface="문체부 쓰기 정체" panose="02030609000101010101" pitchFamily="17" charset="-127"/>
              </a:rPr>
              <a:t>2000</a:t>
            </a:r>
            <a:r>
              <a:rPr lang="ko-KR" altLang="en-US" sz="2800" u="sng" dirty="0">
                <a:solidFill>
                  <a:srgbClr val="C00000"/>
                </a:solidFill>
                <a:latin typeface="+mj-ea"/>
                <a:ea typeface="문체부 쓰기 정체" panose="02030609000101010101" pitchFamily="17" charset="-127"/>
              </a:rPr>
              <a:t>억 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EB4BA8-1348-467A-81AE-CBC8695EB329}"/>
              </a:ext>
            </a:extLst>
          </p:cNvPr>
          <p:cNvSpPr txBox="1"/>
          <p:nvPr/>
        </p:nvSpPr>
        <p:spPr>
          <a:xfrm>
            <a:off x="1979712" y="3427938"/>
            <a:ext cx="5306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국내 장애인 시장의 규모 추정치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E8A09C94-5859-4FC2-8A76-2EB8E5980749}"/>
              </a:ext>
            </a:extLst>
          </p:cNvPr>
          <p:cNvSpPr txBox="1"/>
          <p:nvPr/>
        </p:nvSpPr>
        <p:spPr>
          <a:xfrm rot="20942922">
            <a:off x="5229359" y="4491372"/>
            <a:ext cx="28328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ea typeface="문체부 쓰기 정체" panose="02030609000101010101" pitchFamily="17" charset="-127"/>
              </a:rPr>
              <a:t>바로 이 시장을 공략할 것 </a:t>
            </a:r>
            <a:r>
              <a:rPr lang="en-US" altLang="ko-KR" dirty="0">
                <a:solidFill>
                  <a:srgbClr val="C00000"/>
                </a:solidFill>
                <a:ea typeface="문체부 쓰기 정체" panose="02030609000101010101" pitchFamily="17" charset="-127"/>
              </a:rPr>
              <a:t>!</a:t>
            </a:r>
            <a:endParaRPr lang="ko-KR" altLang="en-US" dirty="0">
              <a:solidFill>
                <a:srgbClr val="C00000"/>
              </a:solidFill>
              <a:ea typeface="문체부 쓰기 정체" panose="02030609000101010101" pitchFamily="17" charset="-127"/>
            </a:endParaRPr>
          </a:p>
        </p:txBody>
      </p:sp>
      <p:cxnSp>
        <p:nvCxnSpPr>
          <p:cNvPr id="2054" name="연결선: 구부러짐 2053">
            <a:extLst>
              <a:ext uri="{FF2B5EF4-FFF2-40B4-BE49-F238E27FC236}">
                <a16:creationId xmlns:a16="http://schemas.microsoft.com/office/drawing/2014/main" id="{7C0F5358-537F-4146-BEF7-028092D237AB}"/>
              </a:ext>
            </a:extLst>
          </p:cNvPr>
          <p:cNvCxnSpPr>
            <a:cxnSpLocks/>
            <a:stCxn id="2051" idx="1"/>
            <a:endCxn id="33" idx="2"/>
          </p:cNvCxnSpPr>
          <p:nvPr/>
        </p:nvCxnSpPr>
        <p:spPr>
          <a:xfrm rot="10800000">
            <a:off x="4489649" y="4584139"/>
            <a:ext cx="765504" cy="360982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827641-7D99-46C5-AFBA-FDDAFACAF9C0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</p:spTree>
    <p:extLst>
      <p:ext uri="{BB962C8B-B14F-4D97-AF65-F5344CB8AC3E}">
        <p14:creationId xmlns:p14="http://schemas.microsoft.com/office/powerpoint/2010/main" val="139404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163007"/>
            <a:ext cx="1092374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시장성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15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n-ea"/>
              </a:rPr>
              <a:t>완성하기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BC6A1B-B30C-4292-B22B-F680E5DFB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33E51A-EE96-4D23-950B-659E1FC452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4" r="-1"/>
          <a:stretch/>
        </p:blipFill>
        <p:spPr>
          <a:xfrm>
            <a:off x="1342057" y="767015"/>
            <a:ext cx="6902351" cy="33723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A8C28D4-1ADA-4EF4-8C4D-2306A858C749}"/>
              </a:ext>
            </a:extLst>
          </p:cNvPr>
          <p:cNvSpPr/>
          <p:nvPr/>
        </p:nvSpPr>
        <p:spPr>
          <a:xfrm>
            <a:off x="6029064" y="2137420"/>
            <a:ext cx="1639280" cy="16561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694498-4C27-4923-B46C-5E829DA75496}"/>
              </a:ext>
            </a:extLst>
          </p:cNvPr>
          <p:cNvSpPr/>
          <p:nvPr/>
        </p:nvSpPr>
        <p:spPr>
          <a:xfrm>
            <a:off x="5724128" y="1561356"/>
            <a:ext cx="2232248" cy="22322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D1C248-FD11-48C3-9C55-9916AF243C9F}"/>
              </a:ext>
            </a:extLst>
          </p:cNvPr>
          <p:cNvSpPr txBox="1"/>
          <p:nvPr/>
        </p:nvSpPr>
        <p:spPr>
          <a:xfrm>
            <a:off x="2627784" y="4295557"/>
            <a:ext cx="3972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장애 인구 약 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273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만 명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A6275A-B9BA-4E2C-9D98-EA82B034390B}"/>
              </a:ext>
            </a:extLst>
          </p:cNvPr>
          <p:cNvSpPr txBox="1"/>
          <p:nvPr/>
        </p:nvSpPr>
        <p:spPr>
          <a:xfrm>
            <a:off x="1877578" y="4941030"/>
            <a:ext cx="547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추후 노인 등 재해 약자로 타겟 확장 시 시장은 더욱 커질 것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11D68-FB7D-401D-9D5D-61A791AE47E1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</p:spTree>
    <p:extLst>
      <p:ext uri="{BB962C8B-B14F-4D97-AF65-F5344CB8AC3E}">
        <p14:creationId xmlns:p14="http://schemas.microsoft.com/office/powerpoint/2010/main" val="2082447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16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j-ea"/>
                <a:ea typeface="+mj-ea"/>
              </a:rPr>
              <a:t>완성하기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BC6A1B-B30C-4292-B22B-F680E5DFB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B2D3A1-EA8C-4501-8A3D-E65536C80C3B}"/>
              </a:ext>
            </a:extLst>
          </p:cNvPr>
          <p:cNvSpPr/>
          <p:nvPr/>
        </p:nvSpPr>
        <p:spPr>
          <a:xfrm>
            <a:off x="64578" y="142359"/>
            <a:ext cx="1411078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1600" spc="-1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기대효과</a:t>
            </a:r>
            <a:endParaRPr lang="ko-KR" altLang="en-US" sz="1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4999125" y="985290"/>
            <a:ext cx="3874293" cy="906474"/>
            <a:chOff x="4999125" y="1201314"/>
            <a:chExt cx="3874293" cy="906474"/>
          </a:xfrm>
        </p:grpSpPr>
        <p:grpSp>
          <p:nvGrpSpPr>
            <p:cNvPr id="83" name="Group 29"/>
            <p:cNvGrpSpPr/>
            <p:nvPr/>
          </p:nvGrpSpPr>
          <p:grpSpPr>
            <a:xfrm>
              <a:off x="5237250" y="1201314"/>
              <a:ext cx="3636168" cy="906474"/>
              <a:chOff x="6415477" y="2099056"/>
              <a:chExt cx="3962400" cy="895350"/>
            </a:xfrm>
            <a:solidFill>
              <a:srgbClr val="F4F5EB"/>
            </a:solidFill>
          </p:grpSpPr>
          <p:sp>
            <p:nvSpPr>
              <p:cNvPr id="84" name="AutoShape 4"/>
              <p:cNvSpPr>
                <a:spLocks noChangeArrowheads="1"/>
              </p:cNvSpPr>
              <p:nvPr/>
            </p:nvSpPr>
            <p:spPr bwMode="gray">
              <a:xfrm>
                <a:off x="6415477" y="2099056"/>
                <a:ext cx="3962400" cy="895350"/>
              </a:xfrm>
              <a:prstGeom prst="roundRect">
                <a:avLst>
                  <a:gd name="adj" fmla="val 16667"/>
                </a:avLst>
              </a:prstGeom>
              <a:grpFill/>
              <a:ln w="15875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5" name="Text Box 16"/>
              <p:cNvSpPr txBox="1">
                <a:spLocks noChangeArrowheads="1"/>
              </p:cNvSpPr>
              <p:nvPr/>
            </p:nvSpPr>
            <p:spPr bwMode="gray">
              <a:xfrm>
                <a:off x="6567348" y="2194925"/>
                <a:ext cx="3732939" cy="69919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ko-KR" altLang="en-US" sz="1600" b="1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Arial" charset="0"/>
                  </a:rPr>
                  <a:t>수해 위험이 높고</a:t>
                </a:r>
                <a:r>
                  <a:rPr lang="en-US" altLang="ko-KR" sz="1600" b="1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Arial" charset="0"/>
                  </a:rPr>
                  <a:t>, </a:t>
                </a:r>
                <a:r>
                  <a:rPr lang="ko-KR" altLang="en-US" sz="1600" b="1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Arial" charset="0"/>
                  </a:rPr>
                  <a:t>장애인 재난 대책 </a:t>
                </a:r>
                <a:endParaRPr lang="en-US" altLang="ko-KR" sz="1600" b="1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Arial" charset="0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ko-KR" altLang="en-US" sz="1600" b="1" spc="-1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Arial" charset="0"/>
                  </a:rPr>
                  <a:t>서비스가 </a:t>
                </a:r>
                <a:r>
                  <a:rPr lang="ko-KR" altLang="en-US" sz="1600" b="1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Arial" charset="0"/>
                  </a:rPr>
                  <a:t>구축되지 않은 국가에 진출 가능</a:t>
                </a:r>
                <a:endParaRPr lang="en-US" altLang="zh-CN" sz="16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Arial" charset="0"/>
                </a:endParaRPr>
              </a:p>
            </p:txBody>
          </p:sp>
        </p:grpSp>
        <p:sp>
          <p:nvSpPr>
            <p:cNvPr id="92" name="AutoShape 10"/>
            <p:cNvSpPr>
              <a:spLocks noChangeArrowheads="1"/>
            </p:cNvSpPr>
            <p:nvPr/>
          </p:nvSpPr>
          <p:spPr bwMode="gray">
            <a:xfrm rot="5400000">
              <a:off x="4975960" y="1427970"/>
              <a:ext cx="495023" cy="448694"/>
            </a:xfrm>
            <a:prstGeom prst="diamond">
              <a:avLst/>
            </a:prstGeom>
            <a:solidFill>
              <a:srgbClr val="42656F"/>
            </a:solidFill>
            <a:ln w="19050">
              <a:solidFill>
                <a:srgbClr val="F8F8F8"/>
              </a:solidFill>
              <a:miter lim="800000"/>
              <a:headEnd/>
              <a:tailEnd/>
            </a:ln>
            <a:effectLst>
              <a:outerShdw sy="50000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999125" y="1958694"/>
            <a:ext cx="3874293" cy="906475"/>
            <a:chOff x="4999125" y="2139560"/>
            <a:chExt cx="3874293" cy="906475"/>
          </a:xfrm>
        </p:grpSpPr>
        <p:grpSp>
          <p:nvGrpSpPr>
            <p:cNvPr id="80" name="Group 30"/>
            <p:cNvGrpSpPr/>
            <p:nvPr/>
          </p:nvGrpSpPr>
          <p:grpSpPr>
            <a:xfrm>
              <a:off x="5237250" y="2139560"/>
              <a:ext cx="3636168" cy="906475"/>
              <a:chOff x="6415477" y="3042031"/>
              <a:chExt cx="3962400" cy="895350"/>
            </a:xfrm>
            <a:solidFill>
              <a:srgbClr val="F4F5EB"/>
            </a:solidFill>
          </p:grpSpPr>
          <p:sp>
            <p:nvSpPr>
              <p:cNvPr id="81" name="AutoShape 3"/>
              <p:cNvSpPr>
                <a:spLocks noChangeArrowheads="1"/>
              </p:cNvSpPr>
              <p:nvPr/>
            </p:nvSpPr>
            <p:spPr bwMode="gray">
              <a:xfrm>
                <a:off x="6415477" y="3042031"/>
                <a:ext cx="3962400" cy="895350"/>
              </a:xfrm>
              <a:prstGeom prst="roundRect">
                <a:avLst>
                  <a:gd name="adj" fmla="val 16667"/>
                </a:avLst>
              </a:prstGeom>
              <a:grpFill/>
              <a:ln w="15875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2" name="Text Box 9"/>
              <p:cNvSpPr txBox="1">
                <a:spLocks noChangeArrowheads="1"/>
              </p:cNvSpPr>
              <p:nvPr/>
            </p:nvSpPr>
            <p:spPr bwMode="gray">
              <a:xfrm>
                <a:off x="6644077" y="3337705"/>
                <a:ext cx="3505200" cy="3343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0" hangingPunct="0"/>
                <a:r>
                  <a:rPr lang="ko-KR" altLang="en-US" sz="1600" b="1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Arial" charset="0"/>
                  </a:rPr>
                  <a:t>장애인을 위한 재난 예방 서비스 구축 </a:t>
                </a:r>
                <a:endParaRPr lang="en-US" altLang="zh-CN" sz="16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Arial" charset="0"/>
                </a:endParaRPr>
              </a:p>
            </p:txBody>
          </p:sp>
        </p:grpSp>
        <p:sp>
          <p:nvSpPr>
            <p:cNvPr id="93" name="AutoShape 11"/>
            <p:cNvSpPr>
              <a:spLocks noChangeArrowheads="1"/>
            </p:cNvSpPr>
            <p:nvPr/>
          </p:nvSpPr>
          <p:spPr bwMode="gray">
            <a:xfrm rot="5400000">
              <a:off x="4975960" y="2370945"/>
              <a:ext cx="495023" cy="448694"/>
            </a:xfrm>
            <a:prstGeom prst="diamond">
              <a:avLst/>
            </a:prstGeom>
            <a:solidFill>
              <a:srgbClr val="5BC1CB"/>
            </a:solidFill>
            <a:ln w="19050">
              <a:solidFill>
                <a:srgbClr val="F8F8F8"/>
              </a:solidFill>
              <a:miter lim="800000"/>
              <a:headEnd/>
              <a:tailEnd/>
            </a:ln>
            <a:effectLst>
              <a:outerShdw sy="50000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999125" y="2964218"/>
            <a:ext cx="3874293" cy="906475"/>
            <a:chOff x="4999125" y="3077741"/>
            <a:chExt cx="3874293" cy="906475"/>
          </a:xfrm>
        </p:grpSpPr>
        <p:grpSp>
          <p:nvGrpSpPr>
            <p:cNvPr id="76" name="Group 31"/>
            <p:cNvGrpSpPr/>
            <p:nvPr/>
          </p:nvGrpSpPr>
          <p:grpSpPr>
            <a:xfrm>
              <a:off x="5237250" y="3077741"/>
              <a:ext cx="3636168" cy="906475"/>
              <a:chOff x="6415477" y="3975481"/>
              <a:chExt cx="3962400" cy="895350"/>
            </a:xfrm>
            <a:solidFill>
              <a:srgbClr val="F4F5EB"/>
            </a:solidFill>
          </p:grpSpPr>
          <p:sp>
            <p:nvSpPr>
              <p:cNvPr id="77" name="AutoShape 13"/>
              <p:cNvSpPr>
                <a:spLocks noChangeArrowheads="1"/>
              </p:cNvSpPr>
              <p:nvPr/>
            </p:nvSpPr>
            <p:spPr bwMode="gray">
              <a:xfrm>
                <a:off x="6415477" y="3975481"/>
                <a:ext cx="3962400" cy="895350"/>
              </a:xfrm>
              <a:prstGeom prst="roundRect">
                <a:avLst>
                  <a:gd name="adj" fmla="val 16667"/>
                </a:avLst>
              </a:prstGeom>
              <a:grpFill/>
              <a:ln w="15875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78" name="Text Box 18"/>
              <p:cNvSpPr txBox="1">
                <a:spLocks noChangeArrowheads="1"/>
              </p:cNvSpPr>
              <p:nvPr/>
            </p:nvSpPr>
            <p:spPr bwMode="gray">
              <a:xfrm>
                <a:off x="6552358" y="4078639"/>
                <a:ext cx="3688639" cy="699198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ko-KR" altLang="en-US" sz="1600" b="1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cs typeface="Arial" charset="0"/>
                  </a:rPr>
                  <a:t>수해 위험도가 높은 시민을</a:t>
                </a:r>
                <a:endParaRPr lang="en-US" altLang="ko-KR" sz="16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ko-KR" altLang="en-US" sz="1600" b="1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cs typeface="Arial" charset="0"/>
                  </a:rPr>
                  <a:t>우선 구조함으로써 피해자를 최소화</a:t>
                </a:r>
                <a:endParaRPr lang="en-US" altLang="zh-CN" sz="16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endParaRPr>
              </a:p>
            </p:txBody>
          </p:sp>
        </p:grpSp>
        <p:sp>
          <p:nvSpPr>
            <p:cNvPr id="94" name="AutoShape 14"/>
            <p:cNvSpPr>
              <a:spLocks noChangeArrowheads="1"/>
            </p:cNvSpPr>
            <p:nvPr/>
          </p:nvSpPr>
          <p:spPr bwMode="gray">
            <a:xfrm rot="5400000">
              <a:off x="4975960" y="3304395"/>
              <a:ext cx="495023" cy="448694"/>
            </a:xfrm>
            <a:prstGeom prst="diamond">
              <a:avLst/>
            </a:prstGeom>
            <a:solidFill>
              <a:srgbClr val="C8EEE8"/>
            </a:solidFill>
            <a:ln w="19050">
              <a:solidFill>
                <a:srgbClr val="F8F8F8"/>
              </a:solidFill>
              <a:miter lim="800000"/>
              <a:headEnd/>
              <a:tailEnd/>
            </a:ln>
            <a:effectLst>
              <a:outerShdw sy="50000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999125" y="3937620"/>
            <a:ext cx="3874293" cy="906475"/>
            <a:chOff x="4999125" y="4020716"/>
            <a:chExt cx="3874293" cy="906475"/>
          </a:xfrm>
        </p:grpSpPr>
        <p:sp>
          <p:nvSpPr>
            <p:cNvPr id="74" name="AutoShape 12"/>
            <p:cNvSpPr>
              <a:spLocks noChangeArrowheads="1"/>
            </p:cNvSpPr>
            <p:nvPr/>
          </p:nvSpPr>
          <p:spPr bwMode="gray">
            <a:xfrm>
              <a:off x="5237250" y="4020716"/>
              <a:ext cx="3636168" cy="906475"/>
            </a:xfrm>
            <a:prstGeom prst="roundRect">
              <a:avLst>
                <a:gd name="adj" fmla="val 16667"/>
              </a:avLst>
            </a:prstGeom>
            <a:solidFill>
              <a:srgbClr val="F4F5EB"/>
            </a:solidFill>
            <a:ln w="15875">
              <a:solidFill>
                <a:srgbClr val="B2B2B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95" name="AutoShape 15"/>
            <p:cNvSpPr>
              <a:spLocks noChangeArrowheads="1"/>
            </p:cNvSpPr>
            <p:nvPr/>
          </p:nvSpPr>
          <p:spPr bwMode="gray">
            <a:xfrm rot="5400000">
              <a:off x="4975960" y="4247370"/>
              <a:ext cx="495023" cy="448694"/>
            </a:xfrm>
            <a:prstGeom prst="diamond">
              <a:avLst/>
            </a:prstGeom>
            <a:solidFill>
              <a:srgbClr val="F4F5EB"/>
            </a:solidFill>
            <a:ln w="19050">
              <a:solidFill>
                <a:srgbClr val="F8F8F8"/>
              </a:solidFill>
              <a:miter lim="800000"/>
              <a:headEnd/>
              <a:tailEnd/>
            </a:ln>
            <a:effectLst>
              <a:outerShdw sy="50000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96" name="Group 27"/>
          <p:cNvGrpSpPr/>
          <p:nvPr/>
        </p:nvGrpSpPr>
        <p:grpSpPr>
          <a:xfrm>
            <a:off x="395536" y="1255946"/>
            <a:ext cx="3672408" cy="3671245"/>
            <a:chOff x="1285056" y="2347676"/>
            <a:chExt cx="3625850" cy="3641725"/>
          </a:xfrm>
        </p:grpSpPr>
        <p:sp>
          <p:nvSpPr>
            <p:cNvPr id="97" name="Oval 20"/>
            <p:cNvSpPr>
              <a:spLocks noChangeArrowheads="1"/>
            </p:cNvSpPr>
            <p:nvPr/>
          </p:nvSpPr>
          <p:spPr bwMode="ltGray">
            <a:xfrm>
              <a:off x="1285056" y="2347676"/>
              <a:ext cx="3625850" cy="3625850"/>
            </a:xfrm>
            <a:prstGeom prst="ellipse">
              <a:avLst/>
            </a:prstGeom>
            <a:solidFill>
              <a:srgbClr val="42656F"/>
            </a:solidFill>
            <a:ln w="19050">
              <a:solidFill>
                <a:srgbClr val="F8F8F8"/>
              </a:solidFill>
              <a:round/>
              <a:headEnd/>
              <a:tailEnd/>
            </a:ln>
            <a:effectLst>
              <a:outerShdw dist="91581" dir="3378596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98" name="Oval 21"/>
            <p:cNvSpPr>
              <a:spLocks noChangeArrowheads="1"/>
            </p:cNvSpPr>
            <p:nvPr/>
          </p:nvSpPr>
          <p:spPr bwMode="ltGray">
            <a:xfrm>
              <a:off x="1634306" y="3114439"/>
              <a:ext cx="2927350" cy="2867025"/>
            </a:xfrm>
            <a:prstGeom prst="ellipse">
              <a:avLst/>
            </a:prstGeom>
            <a:solidFill>
              <a:srgbClr val="5BC1CB"/>
            </a:solidFill>
            <a:ln w="19050">
              <a:solidFill>
                <a:srgbClr val="F8F8F8"/>
              </a:solidFill>
              <a:round/>
              <a:headEnd/>
              <a:tailEnd/>
            </a:ln>
            <a:effectLst>
              <a:outerShdw dist="91581" dir="3378596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99" name="Oval 22"/>
            <p:cNvSpPr>
              <a:spLocks noChangeArrowheads="1"/>
            </p:cNvSpPr>
            <p:nvPr/>
          </p:nvSpPr>
          <p:spPr bwMode="gray">
            <a:xfrm>
              <a:off x="2029594" y="3843101"/>
              <a:ext cx="2160587" cy="2139950"/>
            </a:xfrm>
            <a:prstGeom prst="ellipse">
              <a:avLst/>
            </a:prstGeom>
            <a:solidFill>
              <a:srgbClr val="C8EEE8"/>
            </a:solidFill>
            <a:ln w="19050">
              <a:solidFill>
                <a:srgbClr val="F8F8F8"/>
              </a:solidFill>
              <a:round/>
              <a:headEnd/>
              <a:tailEnd/>
            </a:ln>
            <a:effectLst>
              <a:outerShdw dist="91581" dir="3378596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00" name="Oval 23"/>
            <p:cNvSpPr>
              <a:spLocks noChangeArrowheads="1"/>
            </p:cNvSpPr>
            <p:nvPr/>
          </p:nvSpPr>
          <p:spPr bwMode="ltGray">
            <a:xfrm>
              <a:off x="2380431" y="4536839"/>
              <a:ext cx="1484313" cy="1452562"/>
            </a:xfrm>
            <a:prstGeom prst="ellipse">
              <a:avLst/>
            </a:prstGeom>
            <a:solidFill>
              <a:srgbClr val="F4F5EB"/>
            </a:solidFill>
            <a:ln w="19050">
              <a:solidFill>
                <a:srgbClr val="F8F8F8"/>
              </a:solidFill>
              <a:round/>
              <a:headEnd/>
              <a:tailEnd/>
            </a:ln>
            <a:effectLst>
              <a:outerShdw dist="91581" dir="3378596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01" name="Text Box 18"/>
            <p:cNvSpPr txBox="1">
              <a:spLocks noChangeArrowheads="1"/>
            </p:cNvSpPr>
            <p:nvPr/>
          </p:nvSpPr>
          <p:spPr bwMode="black">
            <a:xfrm>
              <a:off x="2544280" y="5012760"/>
              <a:ext cx="1131214" cy="396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Arial" charset="0"/>
                </a:rPr>
                <a:t>사용자</a:t>
              </a:r>
              <a:endPara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02" name="Text Box 18"/>
            <p:cNvSpPr txBox="1">
              <a:spLocks noChangeArrowheads="1"/>
            </p:cNvSpPr>
            <p:nvPr/>
          </p:nvSpPr>
          <p:spPr bwMode="black">
            <a:xfrm>
              <a:off x="2158181" y="4101864"/>
              <a:ext cx="1882776" cy="396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20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Arial" charset="0"/>
                </a:rPr>
                <a:t>소방청</a:t>
              </a:r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Arial" charset="0"/>
                </a:rPr>
                <a:t> 등</a:t>
              </a:r>
              <a:endPara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03" name="Text Box 18"/>
            <p:cNvSpPr txBox="1">
              <a:spLocks noChangeArrowheads="1"/>
            </p:cNvSpPr>
            <p:nvPr/>
          </p:nvSpPr>
          <p:spPr bwMode="black">
            <a:xfrm>
              <a:off x="2158181" y="3364293"/>
              <a:ext cx="1882776" cy="396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2000" b="1">
                  <a:solidFill>
                    <a:srgbClr val="F8F8F8"/>
                  </a:solidFill>
                  <a:latin typeface="+mj-ea"/>
                  <a:ea typeface="+mj-ea"/>
                  <a:cs typeface="Arial" charset="0"/>
                </a:rPr>
                <a:t>행정안전부</a:t>
              </a:r>
              <a:endParaRPr lang="en-US" altLang="zh-CN" sz="2000" b="1">
                <a:solidFill>
                  <a:srgbClr val="F8F8F8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04" name="Text Box 18"/>
            <p:cNvSpPr txBox="1">
              <a:spLocks noChangeArrowheads="1"/>
            </p:cNvSpPr>
            <p:nvPr/>
          </p:nvSpPr>
          <p:spPr bwMode="black">
            <a:xfrm>
              <a:off x="2158181" y="2597531"/>
              <a:ext cx="1882776" cy="396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2000" b="1">
                  <a:solidFill>
                    <a:srgbClr val="F8F8F8"/>
                  </a:solidFill>
                  <a:latin typeface="+mj-ea"/>
                  <a:ea typeface="+mj-ea"/>
                  <a:cs typeface="Arial" charset="0"/>
                </a:rPr>
                <a:t>글로벌</a:t>
              </a:r>
              <a:endParaRPr lang="en-US" altLang="zh-CN" sz="2000" b="1">
                <a:solidFill>
                  <a:srgbClr val="F8F8F8"/>
                </a:solidFill>
                <a:latin typeface="+mj-ea"/>
                <a:ea typeface="+mj-ea"/>
                <a:cs typeface="Arial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6758B21-923F-493D-837A-B4B034621918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gray">
          <a:xfrm>
            <a:off x="5467093" y="4034678"/>
            <a:ext cx="3384946" cy="707886"/>
          </a:xfrm>
          <a:prstGeom prst="rect">
            <a:avLst/>
          </a:prstGeom>
          <a:solidFill>
            <a:srgbClr val="F4F5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cs typeface="Arial" charset="0"/>
              </a:rPr>
              <a:t>부담스럽지 않은 가격에 </a:t>
            </a:r>
            <a:endParaRPr lang="en-US" altLang="ko-KR" sz="1600" b="1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cs typeface="Arial" charset="0"/>
              </a:rPr>
              <a:t>수해로 </a:t>
            </a:r>
            <a:r>
              <a:rPr lang="ko-KR" altLang="en-US" sz="1600" b="1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cs typeface="Arial" charset="0"/>
              </a:rPr>
              <a:t>부터</a:t>
            </a:r>
            <a:r>
              <a:rPr lang="ko-KR" altLang="en-US" sz="1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cs typeface="Arial" charset="0"/>
              </a:rPr>
              <a:t> 안전을 보장</a:t>
            </a:r>
            <a:endParaRPr lang="en-US" altLang="zh-CN" sz="1600" b="1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915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3230" y="2353444"/>
            <a:ext cx="3177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800" b="1" spc="-150" dirty="0" err="1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QnA</a:t>
            </a:r>
            <a:endParaRPr lang="ko-KR" altLang="en-US" sz="4800" b="1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539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23" y="2171581"/>
            <a:ext cx="2232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Waterproof</a:t>
            </a:r>
            <a:endParaRPr lang="ko-KR" altLang="en-US" sz="12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800" y="2595890"/>
            <a:ext cx="331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INDEX</a:t>
            </a:r>
            <a:endParaRPr lang="ko-KR" altLang="en-US" sz="28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pic>
        <p:nvPicPr>
          <p:cNvPr id="5" name="Picture 4" descr="C:\Users\user\Desktop\imgr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1273324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user\Desktop\imgr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2044508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user\Desktop\imgr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2730427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user\Desktop\imgr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3471099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user\Desktop\imgr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4211771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508104" y="934411"/>
            <a:ext cx="33830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배경 및 필요성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아이템 소개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시연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시장성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기대효과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949367-4E9A-48B6-BC84-FF65A4D29E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49188"/>
            <a:ext cx="1259632" cy="8308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81CEB2-3FFB-4BB4-917D-0DA29F539D6A}"/>
              </a:ext>
            </a:extLst>
          </p:cNvPr>
          <p:cNvSpPr txBox="1"/>
          <p:nvPr/>
        </p:nvSpPr>
        <p:spPr>
          <a:xfrm>
            <a:off x="5616116" y="193204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rgbClr val="5BC1CB"/>
                </a:soli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solidFill>
                  <a:srgbClr val="5BC1CB"/>
                </a:soli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solidFill>
                  <a:srgbClr val="5BC1CB"/>
                </a:solidFill>
                <a:latin typeface="+mj-ea"/>
                <a:ea typeface="+mj-ea"/>
              </a:rPr>
              <a:t>대한민국</a:t>
            </a:r>
          </a:p>
        </p:txBody>
      </p:sp>
    </p:spTree>
    <p:extLst>
      <p:ext uri="{BB962C8B-B14F-4D97-AF65-F5344CB8AC3E}">
        <p14:creationId xmlns:p14="http://schemas.microsoft.com/office/powerpoint/2010/main" val="3775354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643821" y="2647418"/>
            <a:ext cx="7104644" cy="1303773"/>
            <a:chOff x="2578098" y="2545818"/>
            <a:chExt cx="4717046" cy="1303773"/>
          </a:xfrm>
        </p:grpSpPr>
        <p:grpSp>
          <p:nvGrpSpPr>
            <p:cNvPr id="7" name="그룹 6"/>
            <p:cNvGrpSpPr/>
            <p:nvPr/>
          </p:nvGrpSpPr>
          <p:grpSpPr>
            <a:xfrm>
              <a:off x="4405849" y="3369538"/>
              <a:ext cx="2889295" cy="480053"/>
              <a:chOff x="5104148" y="2293908"/>
              <a:chExt cx="3266496" cy="480053"/>
            </a:xfrm>
          </p:grpSpPr>
          <p:sp>
            <p:nvSpPr>
              <p:cNvPr id="3" name="모서리가 둥근 직사각형 2"/>
              <p:cNvSpPr/>
              <p:nvPr/>
            </p:nvSpPr>
            <p:spPr>
              <a:xfrm>
                <a:off x="5293798" y="2293908"/>
                <a:ext cx="3076846" cy="48005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pc="-150" dirty="0"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10800000" scaled="1"/>
                    </a:gradFill>
                    <a:latin typeface="+mj-ea"/>
                    <a:ea typeface="+mj-ea"/>
                  </a:rPr>
                  <a:t>장애인은 정보에서 불리한 입장</a:t>
                </a:r>
                <a:endParaRPr lang="en-US" altLang="ko-KR" spc="-15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j-ea"/>
                  <a:ea typeface="+mj-ea"/>
                </a:endParaRPr>
              </a:p>
            </p:txBody>
          </p:sp>
          <p:pic>
            <p:nvPicPr>
              <p:cNvPr id="2052" name="Picture 4" descr="C:\Users\user\Desktop\imgres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148" y="2406862"/>
                <a:ext cx="187932" cy="254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2578098" y="2545818"/>
              <a:ext cx="4210376" cy="76944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4400" spc="-150" dirty="0">
                  <a:solidFill>
                    <a:schemeClr val="bg1"/>
                  </a:solidFill>
                  <a:latin typeface="+mj-ea"/>
                  <a:ea typeface="+mj-ea"/>
                </a:rPr>
                <a:t>정보는 평등하지 않다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배경 </a:t>
            </a:r>
            <a:r>
              <a:rPr lang="ko-KR" altLang="en-US" sz="1600" spc="-1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및 필요성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3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n-ea"/>
              </a:rPr>
              <a:t>완성하기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BC6A1B-B30C-4292-B22B-F680E5DFB7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832DC2-59FB-4FFE-A664-CFE71D2B907F}"/>
              </a:ext>
            </a:extLst>
          </p:cNvPr>
          <p:cNvSpPr txBox="1"/>
          <p:nvPr/>
        </p:nvSpPr>
        <p:spPr>
          <a:xfrm>
            <a:off x="1259632" y="2109795"/>
            <a:ext cx="4552530" cy="483344"/>
          </a:xfrm>
          <a:prstGeom prst="round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국내 </a:t>
            </a:r>
            <a:r>
              <a:rPr lang="en-US" altLang="ko-KR" sz="2800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2,500,000</a:t>
            </a:r>
            <a:r>
              <a:rPr lang="ko-KR" altLang="en-US" sz="2800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명의 장애인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00B0E-1186-446C-A927-9C7286FF293C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</p:spTree>
    <p:extLst>
      <p:ext uri="{BB962C8B-B14F-4D97-AF65-F5344CB8AC3E}">
        <p14:creationId xmlns:p14="http://schemas.microsoft.com/office/powerpoint/2010/main" val="2746563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4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n-ea"/>
              </a:rPr>
              <a:t>완성하기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6DBA9F-1B91-42A4-992A-D2B9026BB16E}"/>
              </a:ext>
            </a:extLst>
          </p:cNvPr>
          <p:cNvSpPr/>
          <p:nvPr/>
        </p:nvSpPr>
        <p:spPr>
          <a:xfrm>
            <a:off x="683568" y="991883"/>
            <a:ext cx="8019717" cy="677108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>
            <a:spAutoFit/>
          </a:bodyPr>
          <a:lstStyle/>
          <a:p>
            <a:pPr lvl="0" algn="ctr"/>
            <a:r>
              <a:rPr lang="en-US" altLang="ko-KR" sz="3800" spc="-150" dirty="0">
                <a:solidFill>
                  <a:schemeClr val="bg1"/>
                </a:solidFill>
                <a:latin typeface="+mj-ea"/>
                <a:ea typeface="+mj-ea"/>
                <a:cs typeface="함초롬돋움" panose="020B0604000101010101" pitchFamily="50" charset="-127"/>
              </a:rPr>
              <a:t>1. </a:t>
            </a:r>
            <a:r>
              <a:rPr lang="ko-KR" altLang="en-US" sz="3800" spc="-150" dirty="0">
                <a:solidFill>
                  <a:schemeClr val="bg1"/>
                </a:solidFill>
                <a:latin typeface="+mj-ea"/>
                <a:ea typeface="+mj-ea"/>
                <a:cs typeface="함초롬돋움" panose="020B0604000101010101" pitchFamily="50" charset="-127"/>
              </a:rPr>
              <a:t>장애인 복지 </a:t>
            </a:r>
            <a:r>
              <a:rPr lang="en-US" altLang="ko-KR" sz="3800" spc="-150" dirty="0">
                <a:solidFill>
                  <a:schemeClr val="bg1"/>
                </a:solidFill>
                <a:latin typeface="+mj-ea"/>
                <a:ea typeface="+mj-ea"/>
                <a:cs typeface="함초롬돋움" panose="020B0604000101010101" pitchFamily="50" charset="-127"/>
              </a:rPr>
              <a:t>· </a:t>
            </a:r>
            <a:r>
              <a:rPr lang="ko-KR" altLang="en-US" sz="3800" spc="-150" dirty="0">
                <a:solidFill>
                  <a:schemeClr val="bg1"/>
                </a:solidFill>
                <a:latin typeface="+mj-ea"/>
                <a:ea typeface="+mj-ea"/>
                <a:cs typeface="함초롬돋움" panose="020B0604000101010101" pitchFamily="50" charset="-127"/>
              </a:rPr>
              <a:t>인권 低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6A67469-C7A5-435E-A229-4E22074BE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pic>
        <p:nvPicPr>
          <p:cNvPr id="15" name="Picture 2" descr="[인포그래픽] 장애인 예산 추이">
            <a:extLst>
              <a:ext uri="{FF2B5EF4-FFF2-40B4-BE49-F238E27FC236}">
                <a16:creationId xmlns:a16="http://schemas.microsoft.com/office/drawing/2014/main" id="{5CF1E33F-0CBA-467C-8F64-75E959C80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9"/>
          <a:stretch/>
        </p:blipFill>
        <p:spPr bwMode="auto">
          <a:xfrm>
            <a:off x="2195736" y="2065412"/>
            <a:ext cx="4919874" cy="320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3DC166-C04E-4A92-BA1A-BDA2EFAACA04}"/>
              </a:ext>
            </a:extLst>
          </p:cNvPr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배경 </a:t>
            </a:r>
            <a:r>
              <a:rPr lang="ko-KR" altLang="en-US" sz="1600" spc="-1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및 필요성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1119D-F13C-4BEC-87CD-09154768AD3F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</p:spTree>
    <p:extLst>
      <p:ext uri="{BB962C8B-B14F-4D97-AF65-F5344CB8AC3E}">
        <p14:creationId xmlns:p14="http://schemas.microsoft.com/office/powerpoint/2010/main" val="384108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5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n-ea"/>
              </a:rPr>
              <a:t>완성하기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73FA55-9DE0-4EE1-BC54-0D83E068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3" y="2620253"/>
            <a:ext cx="5141985" cy="6332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A8A912-16E0-42FB-B748-D3B56484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478" y="3280110"/>
            <a:ext cx="5194995" cy="73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564876-2AC7-4755-8A6E-15C7475EE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478" y="4038775"/>
            <a:ext cx="5057775" cy="419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FF5E76-0AFE-4500-9842-DD813AD6A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635" y="4432631"/>
            <a:ext cx="3276600" cy="3905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6DBA9F-1B91-42A4-992A-D2B9026BB16E}"/>
              </a:ext>
            </a:extLst>
          </p:cNvPr>
          <p:cNvSpPr/>
          <p:nvPr/>
        </p:nvSpPr>
        <p:spPr>
          <a:xfrm>
            <a:off x="581536" y="1381078"/>
            <a:ext cx="8156937" cy="677108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>
            <a:spAutoFit/>
          </a:bodyPr>
          <a:lstStyle/>
          <a:p>
            <a:pPr lvl="0" algn="ctr"/>
            <a:r>
              <a:rPr lang="en-US" altLang="ko-KR" sz="3800" spc="-150" dirty="0">
                <a:solidFill>
                  <a:schemeClr val="bg1"/>
                </a:solidFill>
                <a:latin typeface="+mj-ea"/>
                <a:ea typeface="+mj-ea"/>
                <a:cs typeface="함초롬돋움" panose="020B0604000101010101" pitchFamily="50" charset="-127"/>
              </a:rPr>
              <a:t>2. </a:t>
            </a:r>
            <a:r>
              <a:rPr lang="ko-KR" altLang="en-US" sz="3800" spc="-150" dirty="0">
                <a:solidFill>
                  <a:schemeClr val="bg1"/>
                </a:solidFill>
                <a:latin typeface="+mj-ea"/>
                <a:ea typeface="+mj-ea"/>
                <a:cs typeface="함초롬돋움" panose="020B0604000101010101" pitchFamily="50" charset="-127"/>
              </a:rPr>
              <a:t>장애인을 위한 재난 대처 매뉴얼 없음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6A67469-C7A5-435E-A229-4E22074BE7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458F69-E298-4449-84AF-AEE7D899F252}"/>
              </a:ext>
            </a:extLst>
          </p:cNvPr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배경 및 필요성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F9A80-C58B-4B71-B85B-8BD60821E77D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</p:spTree>
    <p:extLst>
      <p:ext uri="{BB962C8B-B14F-4D97-AF65-F5344CB8AC3E}">
        <p14:creationId xmlns:p14="http://schemas.microsoft.com/office/powerpoint/2010/main" val="29356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58F69-E298-4449-84AF-AEE7D899F252}"/>
              </a:ext>
            </a:extLst>
          </p:cNvPr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배경 및 필요성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16654"/>
            <a:ext cx="3609858" cy="2598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9" y="91328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사회 </a:t>
            </a:r>
            <a:r>
              <a:rPr lang="ko-KR" altLang="en-US" dirty="0" err="1" smtClean="0"/>
              <a:t>복지사</a:t>
            </a:r>
            <a:r>
              <a:rPr lang="ko-KR" altLang="en-US" dirty="0" smtClean="0"/>
              <a:t> 정</a:t>
            </a:r>
            <a:r>
              <a:rPr lang="en-US" altLang="ko-KR" dirty="0" smtClean="0"/>
              <a:t>OO</a:t>
            </a:r>
            <a:r>
              <a:rPr lang="ko-KR" altLang="en-US" dirty="0" smtClean="0"/>
              <a:t>씨 인터뷰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99592" y="1633364"/>
            <a:ext cx="5112568" cy="2808312"/>
          </a:xfrm>
          <a:prstGeom prst="wedgeRoundRectCallout">
            <a:avLst>
              <a:gd name="adj1" fmla="val 42955"/>
              <a:gd name="adj2" fmla="val 67297"/>
              <a:gd name="adj3" fmla="val 16667"/>
            </a:avLst>
          </a:prstGeom>
          <a:solidFill>
            <a:srgbClr val="5B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위급상황때는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딱히 특별한 방법은 없고 </a:t>
            </a:r>
            <a:endParaRPr lang="en-US" altLang="ko-KR" dirty="0" smtClean="0">
              <a:solidFill>
                <a:schemeClr val="tx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119</a:t>
            </a:r>
            <a:r>
              <a:rPr lang="ko-KR" altLang="en-US" dirty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나 </a:t>
            </a:r>
            <a:r>
              <a:rPr lang="en-US" altLang="ko-KR" dirty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112</a:t>
            </a:r>
            <a:r>
              <a:rPr lang="ko-KR" altLang="en-US" dirty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신고하시죠</a:t>
            </a:r>
            <a:endParaRPr lang="en-US" altLang="ko-KR" dirty="0" smtClean="0">
              <a:solidFill>
                <a:schemeClr val="tx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…(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중략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)....</a:t>
            </a:r>
            <a:r>
              <a:rPr lang="en-US" altLang="ko-KR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별다른 </a:t>
            </a:r>
            <a:r>
              <a:rPr lang="ko-KR" altLang="en-US" dirty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방법이 </a:t>
            </a:r>
            <a:r>
              <a:rPr lang="ko-KR" altLang="en-US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없고</a:t>
            </a:r>
            <a:endParaRPr lang="en-US" altLang="ko-KR" dirty="0" smtClean="0">
              <a:solidFill>
                <a:schemeClr val="tx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장애인분들도 </a:t>
            </a:r>
            <a:r>
              <a:rPr lang="ko-KR" altLang="en-US" dirty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스마트폰이나 컴퓨터를 </a:t>
            </a:r>
            <a:endParaRPr lang="en-US" altLang="ko-KR" dirty="0" smtClean="0">
              <a:solidFill>
                <a:schemeClr val="tx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많이 사용하시니까 </a:t>
            </a:r>
            <a:r>
              <a:rPr lang="ko-KR" altLang="en-US" dirty="0" err="1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어플을</a:t>
            </a:r>
            <a:r>
              <a:rPr lang="ko-KR" altLang="en-US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개발하면 </a:t>
            </a:r>
            <a:endParaRPr lang="en-US" altLang="ko-KR" dirty="0" smtClean="0">
              <a:solidFill>
                <a:schemeClr val="tx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실제로 </a:t>
            </a:r>
            <a:r>
              <a:rPr lang="ko-KR" altLang="en-US" dirty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도움이 많이 </a:t>
            </a:r>
            <a:r>
              <a:rPr lang="ko-KR" altLang="en-US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될 거 같네요</a:t>
            </a:r>
            <a:r>
              <a:rPr lang="en-US" altLang="ko-KR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9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B425B47-03E3-4A3E-A77B-1777D6E40C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465124"/>
              </p:ext>
            </p:extLst>
          </p:nvPr>
        </p:nvGraphicFramePr>
        <p:xfrm>
          <a:off x="1763688" y="1345332"/>
          <a:ext cx="5904656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AA61D38-9149-4D89-B6AF-CF16C789ECAE}"/>
              </a:ext>
            </a:extLst>
          </p:cNvPr>
          <p:cNvSpPr txBox="1"/>
          <p:nvPr/>
        </p:nvSpPr>
        <p:spPr>
          <a:xfrm>
            <a:off x="1633215" y="697260"/>
            <a:ext cx="6165601" cy="483344"/>
          </a:xfrm>
          <a:prstGeom prst="round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특히 재난 중 수해 피해가 가장 大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705C5F-3D59-4C56-A8A2-1C2DEED40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937D5CC-F784-4181-AB48-4F909FDFB468}"/>
              </a:ext>
            </a:extLst>
          </p:cNvPr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n-ea"/>
              </a:rPr>
              <a:t>배경 및 필요성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6D5E8-627F-474C-8B0B-BFA1CD3D8743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44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3F0DC3C-DEAF-4151-9811-0E26834AA9D2}"/>
              </a:ext>
            </a:extLst>
          </p:cNvPr>
          <p:cNvSpPr/>
          <p:nvPr/>
        </p:nvSpPr>
        <p:spPr>
          <a:xfrm>
            <a:off x="6486602" y="3230296"/>
            <a:ext cx="2100252" cy="2117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서비스 소개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8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n-ea"/>
              </a:rPr>
              <a:t>완성하기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8FF925-31C9-4DEF-9C42-6443AB721D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grpSp>
        <p:nvGrpSpPr>
          <p:cNvPr id="19" name="Group 1">
            <a:extLst>
              <a:ext uri="{FF2B5EF4-FFF2-40B4-BE49-F238E27FC236}">
                <a16:creationId xmlns:a16="http://schemas.microsoft.com/office/drawing/2014/main" id="{60E40897-C41A-47ED-81A8-F8E8E1AD8A13}"/>
              </a:ext>
            </a:extLst>
          </p:cNvPr>
          <p:cNvGrpSpPr/>
          <p:nvPr/>
        </p:nvGrpSpPr>
        <p:grpSpPr>
          <a:xfrm>
            <a:off x="-1" y="1969477"/>
            <a:ext cx="2915818" cy="1519311"/>
            <a:chOff x="-2" y="1969477"/>
            <a:chExt cx="3217141" cy="1519311"/>
          </a:xfrm>
        </p:grpSpPr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9E597DED-63BF-4ABD-B3CE-B8816026B907}"/>
                </a:ext>
              </a:extLst>
            </p:cNvPr>
            <p:cNvSpPr/>
            <p:nvPr/>
          </p:nvSpPr>
          <p:spPr>
            <a:xfrm>
              <a:off x="0" y="1969477"/>
              <a:ext cx="3217139" cy="50643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483DF35E-4596-4FFE-A75E-AA325386511D}"/>
                </a:ext>
              </a:extLst>
            </p:cNvPr>
            <p:cNvSpPr/>
            <p:nvPr/>
          </p:nvSpPr>
          <p:spPr>
            <a:xfrm>
              <a:off x="-1" y="2475914"/>
              <a:ext cx="3217139" cy="506437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A6B9C0A5-E03A-46BF-817F-A73F8CCA5268}"/>
                </a:ext>
              </a:extLst>
            </p:cNvPr>
            <p:cNvSpPr/>
            <p:nvPr/>
          </p:nvSpPr>
          <p:spPr>
            <a:xfrm>
              <a:off x="-2" y="2982351"/>
              <a:ext cx="3217139" cy="506437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7F30A07-1F38-4960-9D6D-17D421CBE289}"/>
              </a:ext>
            </a:extLst>
          </p:cNvPr>
          <p:cNvSpPr txBox="1"/>
          <p:nvPr/>
        </p:nvSpPr>
        <p:spPr>
          <a:xfrm>
            <a:off x="3115988" y="1246202"/>
            <a:ext cx="58463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Waterproof</a:t>
            </a:r>
            <a:endParaRPr lang="en-GB" sz="54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55E5099-8DB5-48B5-AB34-6EA56D843DBD}"/>
              </a:ext>
            </a:extLst>
          </p:cNvPr>
          <p:cNvSpPr txBox="1">
            <a:spLocks/>
          </p:cNvSpPr>
          <p:nvPr/>
        </p:nvSpPr>
        <p:spPr>
          <a:xfrm>
            <a:off x="3203848" y="2650654"/>
            <a:ext cx="510993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장애인 수해 예방 시스템 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E039A9-FB5E-42A5-B29F-A19A46E2C1B2}"/>
              </a:ext>
            </a:extLst>
          </p:cNvPr>
          <p:cNvSpPr txBox="1"/>
          <p:nvPr/>
        </p:nvSpPr>
        <p:spPr>
          <a:xfrm>
            <a:off x="3204254" y="3164139"/>
            <a:ext cx="5939746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공공데이터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를 활용하여 장애인 주거지의 실시간 수해 위험도를 예측하고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IoT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기기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이용하여 침수를 감지하여 장애인의 안전을 보장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AB6BF-2BC2-422E-8249-CC5704B85832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</p:spTree>
    <p:extLst>
      <p:ext uri="{BB962C8B-B14F-4D97-AF65-F5344CB8AC3E}">
        <p14:creationId xmlns:p14="http://schemas.microsoft.com/office/powerpoint/2010/main" val="2280489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4578" y="142359"/>
            <a:ext cx="1411078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서비스 프로세스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>
                <a:solidFill>
                  <a:schemeClr val="bg1"/>
                </a:solidFill>
                <a:latin typeface="+mn-ea"/>
              </a:rPr>
              <a:t>완성하기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8FF925-31C9-4DEF-9C42-6443AB721D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457" y1="36492" x2="53457" y2="42742"/>
                        <a14:foregroundMark x1="50931" y1="32056" x2="50931" y2="32056"/>
                        <a14:foregroundMark x1="52261" y1="35484" x2="55718" y2="50403"/>
                        <a14:foregroundMark x1="55718" y1="50403" x2="58511" y2="34274"/>
                        <a14:foregroundMark x1="58511" y1="34274" x2="48138" y2="30645"/>
                        <a14:foregroundMark x1="48138" y1="30645" x2="49335" y2="4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2820"/>
            <a:ext cx="1115616" cy="735832"/>
          </a:xfrm>
          <a:prstGeom prst="rect">
            <a:avLst/>
          </a:prstGeom>
        </p:spPr>
      </p:pic>
      <p:grpSp>
        <p:nvGrpSpPr>
          <p:cNvPr id="47" name="Group 17">
            <a:extLst>
              <a:ext uri="{FF2B5EF4-FFF2-40B4-BE49-F238E27FC236}">
                <a16:creationId xmlns:a16="http://schemas.microsoft.com/office/drawing/2014/main" id="{0CB02937-6110-4BFD-A61F-B955F5DAF18B}"/>
              </a:ext>
            </a:extLst>
          </p:cNvPr>
          <p:cNvGrpSpPr/>
          <p:nvPr/>
        </p:nvGrpSpPr>
        <p:grpSpPr>
          <a:xfrm>
            <a:off x="161349" y="3428448"/>
            <a:ext cx="2655852" cy="1200409"/>
            <a:chOff x="1036551" y="4469203"/>
            <a:chExt cx="2346821" cy="120040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C8121F-A14A-4F2D-8FC8-9403AFBD85F3}"/>
                </a:ext>
              </a:extLst>
            </p:cNvPr>
            <p:cNvSpPr txBox="1"/>
            <p:nvPr/>
          </p:nvSpPr>
          <p:spPr>
            <a:xfrm>
              <a:off x="1215125" y="4469203"/>
              <a:ext cx="15895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8DB5CF"/>
                  </a:solidFill>
                  <a:latin typeface="+mj-ea"/>
                  <a:ea typeface="+mj-ea"/>
                </a:rPr>
                <a:t>수해 예측 모델 생성</a:t>
              </a:r>
              <a:endParaRPr lang="en-GB" sz="1600" b="1" dirty="0">
                <a:solidFill>
                  <a:srgbClr val="8DB5CF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16985DC4-3FEA-4A9B-877F-49D5893B601A}"/>
                </a:ext>
              </a:extLst>
            </p:cNvPr>
            <p:cNvSpPr/>
            <p:nvPr/>
          </p:nvSpPr>
          <p:spPr>
            <a:xfrm>
              <a:off x="1036551" y="4838615"/>
              <a:ext cx="234682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함초롬돋움" panose="020B0604000101010101" pitchFamily="50" charset="-127"/>
                </a:rPr>
                <a:t>공공데이터를 분석하여 사용자 거주지 별 맞춤형 수해 위험도 모델을 만듦</a:t>
              </a:r>
              <a:endPara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50" name="Group 26">
            <a:extLst>
              <a:ext uri="{FF2B5EF4-FFF2-40B4-BE49-F238E27FC236}">
                <a16:creationId xmlns:a16="http://schemas.microsoft.com/office/drawing/2014/main" id="{0CFBD5AA-B34B-45DB-916D-5FBD74227221}"/>
              </a:ext>
            </a:extLst>
          </p:cNvPr>
          <p:cNvGrpSpPr/>
          <p:nvPr/>
        </p:nvGrpSpPr>
        <p:grpSpPr>
          <a:xfrm>
            <a:off x="3060805" y="3373502"/>
            <a:ext cx="2899102" cy="1224497"/>
            <a:chOff x="1036551" y="4445115"/>
            <a:chExt cx="2899102" cy="12244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773585-8E15-4B3A-99C6-25AB3EFC9CD5}"/>
                </a:ext>
              </a:extLst>
            </p:cNvPr>
            <p:cNvSpPr txBox="1"/>
            <p:nvPr/>
          </p:nvSpPr>
          <p:spPr>
            <a:xfrm>
              <a:off x="1036551" y="4445115"/>
              <a:ext cx="27558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2656F"/>
                  </a:solidFill>
                  <a:latin typeface="+mj-ea"/>
                  <a:ea typeface="+mj-ea"/>
                </a:rPr>
                <a:t>맞춤형 실시간 수해 위험도 예측</a:t>
              </a:r>
              <a:endParaRPr lang="en-GB" sz="1600" b="1" dirty="0">
                <a:solidFill>
                  <a:srgbClr val="42656F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68496C50-0AE0-432E-9173-1D9BFB399C75}"/>
                </a:ext>
              </a:extLst>
            </p:cNvPr>
            <p:cNvSpPr/>
            <p:nvPr/>
          </p:nvSpPr>
          <p:spPr>
            <a:xfrm>
              <a:off x="1036551" y="4838615"/>
              <a:ext cx="289910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예측 모델을 기반으로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  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실시간 수해 위험도 예측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IoT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를 사용하여 침수 감지</a:t>
              </a:r>
              <a:endPara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3" name="Group 29">
            <a:extLst>
              <a:ext uri="{FF2B5EF4-FFF2-40B4-BE49-F238E27FC236}">
                <a16:creationId xmlns:a16="http://schemas.microsoft.com/office/drawing/2014/main" id="{222C5F47-18D5-4663-B6E8-77D7F1645E73}"/>
              </a:ext>
            </a:extLst>
          </p:cNvPr>
          <p:cNvGrpSpPr/>
          <p:nvPr/>
        </p:nvGrpSpPr>
        <p:grpSpPr>
          <a:xfrm>
            <a:off x="6322359" y="3366536"/>
            <a:ext cx="2612678" cy="978275"/>
            <a:chOff x="1036551" y="4445115"/>
            <a:chExt cx="2612678" cy="97827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D363E-DE5B-4834-A6EE-535F66305A1D}"/>
                </a:ext>
              </a:extLst>
            </p:cNvPr>
            <p:cNvSpPr txBox="1"/>
            <p:nvPr/>
          </p:nvSpPr>
          <p:spPr>
            <a:xfrm>
              <a:off x="1036551" y="4445115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5BC1CB"/>
                  </a:solidFill>
                  <a:latin typeface="+mj-ea"/>
                  <a:ea typeface="+mj-ea"/>
                </a:rPr>
                <a:t>고객 안내 </a:t>
              </a:r>
              <a:r>
                <a:rPr lang="en-US" altLang="ko-KR" sz="1600" b="1" dirty="0">
                  <a:solidFill>
                    <a:srgbClr val="5BC1CB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600" b="1" dirty="0">
                  <a:solidFill>
                    <a:srgbClr val="5BC1CB"/>
                  </a:solidFill>
                  <a:latin typeface="+mj-ea"/>
                  <a:ea typeface="+mj-ea"/>
                </a:rPr>
                <a:t>구조</a:t>
              </a:r>
              <a:endParaRPr lang="en-GB" sz="1600" b="1" dirty="0">
                <a:solidFill>
                  <a:srgbClr val="5BC1CB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F35F637F-2D7B-436B-AABA-AB6C7BEE8672}"/>
                </a:ext>
              </a:extLst>
            </p:cNvPr>
            <p:cNvSpPr/>
            <p:nvPr/>
          </p:nvSpPr>
          <p:spPr>
            <a:xfrm>
              <a:off x="1036551" y="4838615"/>
              <a:ext cx="261267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위험에 처했다고 판단될 경우 구조를 요청</a:t>
              </a:r>
              <a:endPara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3" name="Group 2">
            <a:extLst>
              <a:ext uri="{FF2B5EF4-FFF2-40B4-BE49-F238E27FC236}">
                <a16:creationId xmlns:a16="http://schemas.microsoft.com/office/drawing/2014/main" id="{C9C37AB4-C075-4934-8F70-B5C741B20B34}"/>
              </a:ext>
            </a:extLst>
          </p:cNvPr>
          <p:cNvGrpSpPr/>
          <p:nvPr/>
        </p:nvGrpSpPr>
        <p:grpSpPr>
          <a:xfrm>
            <a:off x="161348" y="1109254"/>
            <a:ext cx="2767559" cy="2057714"/>
            <a:chOff x="762628" y="1828800"/>
            <a:chExt cx="3443615" cy="2405574"/>
          </a:xfrm>
        </p:grpSpPr>
        <p:sp>
          <p:nvSpPr>
            <p:cNvPr id="67" name="Right Arrow 3">
              <a:extLst>
                <a:ext uri="{FF2B5EF4-FFF2-40B4-BE49-F238E27FC236}">
                  <a16:creationId xmlns:a16="http://schemas.microsoft.com/office/drawing/2014/main" id="{6AE8A58F-84EA-4CD2-9683-79E31585DB12}"/>
                </a:ext>
              </a:extLst>
            </p:cNvPr>
            <p:cNvSpPr/>
            <p:nvPr/>
          </p:nvSpPr>
          <p:spPr>
            <a:xfrm>
              <a:off x="1266095" y="1828800"/>
              <a:ext cx="2940148" cy="2405574"/>
            </a:xfrm>
            <a:prstGeom prst="rightArrow">
              <a:avLst>
                <a:gd name="adj1" fmla="val 60084"/>
                <a:gd name="adj2" fmla="val 53921"/>
              </a:avLst>
            </a:prstGeom>
            <a:solidFill>
              <a:srgbClr val="8DB5C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atin typeface="+mj-ea"/>
                <a:ea typeface="+mj-ea"/>
              </a:endParaRPr>
            </a:p>
          </p:txBody>
        </p:sp>
        <p:sp>
          <p:nvSpPr>
            <p:cNvPr id="68" name="Oval 4">
              <a:extLst>
                <a:ext uri="{FF2B5EF4-FFF2-40B4-BE49-F238E27FC236}">
                  <a16:creationId xmlns:a16="http://schemas.microsoft.com/office/drawing/2014/main" id="{4E00A8FB-72FE-4A08-8D9C-90A3BEF8CC89}"/>
                </a:ext>
              </a:extLst>
            </p:cNvPr>
            <p:cNvSpPr/>
            <p:nvPr/>
          </p:nvSpPr>
          <p:spPr>
            <a:xfrm>
              <a:off x="762628" y="2568673"/>
              <a:ext cx="1002825" cy="925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77A8A6-48A6-4D93-8194-CFF6A08FF510}"/>
                </a:ext>
              </a:extLst>
            </p:cNvPr>
            <p:cNvSpPr txBox="1"/>
            <p:nvPr/>
          </p:nvSpPr>
          <p:spPr>
            <a:xfrm>
              <a:off x="1905522" y="2726062"/>
              <a:ext cx="1552184" cy="503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bg1"/>
                  </a:solidFill>
                  <a:latin typeface="+mj-ea"/>
                  <a:ea typeface="+mj-ea"/>
                  <a:cs typeface="함초롬돋움" panose="020B0604000101010101" pitchFamily="50" charset="-127"/>
                </a:rPr>
                <a:t>모델 생성</a:t>
              </a:r>
              <a:endParaRPr lang="en-GB" sz="2200" b="1" dirty="0">
                <a:solidFill>
                  <a:schemeClr val="bg1"/>
                </a:solidFill>
                <a:latin typeface="+mj-ea"/>
                <a:ea typeface="+mj-ea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71" name="Group 7">
            <a:extLst>
              <a:ext uri="{FF2B5EF4-FFF2-40B4-BE49-F238E27FC236}">
                <a16:creationId xmlns:a16="http://schemas.microsoft.com/office/drawing/2014/main" id="{7B1307EE-59EB-4D3E-B0F5-50BFAE1DF571}"/>
              </a:ext>
            </a:extLst>
          </p:cNvPr>
          <p:cNvGrpSpPr/>
          <p:nvPr/>
        </p:nvGrpSpPr>
        <p:grpSpPr>
          <a:xfrm>
            <a:off x="2839270" y="1054986"/>
            <a:ext cx="3079579" cy="2166250"/>
            <a:chOff x="4420036" y="1828800"/>
            <a:chExt cx="3433763" cy="2405574"/>
          </a:xfrm>
        </p:grpSpPr>
        <p:sp>
          <p:nvSpPr>
            <p:cNvPr id="73" name="Right Arrow 8">
              <a:extLst>
                <a:ext uri="{FF2B5EF4-FFF2-40B4-BE49-F238E27FC236}">
                  <a16:creationId xmlns:a16="http://schemas.microsoft.com/office/drawing/2014/main" id="{B09E0B15-EEAB-48C8-B265-E79F0219AB2B}"/>
                </a:ext>
              </a:extLst>
            </p:cNvPr>
            <p:cNvSpPr/>
            <p:nvPr/>
          </p:nvSpPr>
          <p:spPr>
            <a:xfrm>
              <a:off x="4913651" y="1828800"/>
              <a:ext cx="2940148" cy="2405574"/>
            </a:xfrm>
            <a:prstGeom prst="rightArrow">
              <a:avLst>
                <a:gd name="adj1" fmla="val 60084"/>
                <a:gd name="adj2" fmla="val 53921"/>
              </a:avLst>
            </a:prstGeom>
            <a:solidFill>
              <a:srgbClr val="42656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ea"/>
                <a:ea typeface="+mj-ea"/>
              </a:endParaRPr>
            </a:p>
          </p:txBody>
        </p:sp>
        <p:sp>
          <p:nvSpPr>
            <p:cNvPr id="74" name="Oval 9">
              <a:extLst>
                <a:ext uri="{FF2B5EF4-FFF2-40B4-BE49-F238E27FC236}">
                  <a16:creationId xmlns:a16="http://schemas.microsoft.com/office/drawing/2014/main" id="{F8542E72-0ADA-4100-AF15-F43BFF267A36}"/>
                </a:ext>
              </a:extLst>
            </p:cNvPr>
            <p:cNvSpPr/>
            <p:nvPr/>
          </p:nvSpPr>
          <p:spPr>
            <a:xfrm>
              <a:off x="4420036" y="2591865"/>
              <a:ext cx="924978" cy="8794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ea"/>
                <a:ea typeface="+mj-ea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C04F81D-AF12-4763-8D2D-F1CC5FD72BE8}"/>
              </a:ext>
            </a:extLst>
          </p:cNvPr>
          <p:cNvSpPr txBox="1"/>
          <p:nvPr/>
        </p:nvSpPr>
        <p:spPr>
          <a:xfrm>
            <a:off x="3759221" y="1728447"/>
            <a:ext cx="14558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  <a:cs typeface="함초롬돋움" panose="020B0604000101010101" pitchFamily="50" charset="-127"/>
              </a:rPr>
              <a:t>실시간 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  <a:cs typeface="함초롬돋움" panose="020B0604000101010101" pitchFamily="50" charset="-127"/>
              </a:rPr>
              <a:t>예측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  <a:cs typeface="함초롬돋움" panose="020B0604000101010101" pitchFamily="50" charset="-127"/>
              </a:rPr>
              <a:t> ·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  <a:cs typeface="함초롬돋움" panose="020B0604000101010101" pitchFamily="50" charset="-127"/>
              </a:rPr>
              <a:t> 감지</a:t>
            </a:r>
            <a:endParaRPr lang="en-GB" sz="2200" b="1" dirty="0">
              <a:solidFill>
                <a:schemeClr val="bg1"/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5AC117-6D54-4787-8875-5D90E6C83E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7" y="1890432"/>
            <a:ext cx="474417" cy="463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2335D-A31E-4B55-B3A9-8B3C404C00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72" y="1906803"/>
            <a:ext cx="446641" cy="4466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476DA6A-DFFF-4AAA-9D60-4B3C796C0ED3}"/>
              </a:ext>
            </a:extLst>
          </p:cNvPr>
          <p:cNvSpPr txBox="1"/>
          <p:nvPr/>
        </p:nvSpPr>
        <p:spPr>
          <a:xfrm>
            <a:off x="5652120" y="115526"/>
            <a:ext cx="2952328" cy="30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장애인이 안심하고 살 수 있는 나라</a:t>
            </a:r>
            <a:r>
              <a:rPr lang="en-US" altLang="ko-KR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, </a:t>
            </a:r>
            <a:r>
              <a:rPr lang="ko-KR" altLang="en-US" sz="14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대한민국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</a:p>
        </p:txBody>
      </p:sp>
      <p:grpSp>
        <p:nvGrpSpPr>
          <p:cNvPr id="57" name="Group 12">
            <a:extLst>
              <a:ext uri="{FF2B5EF4-FFF2-40B4-BE49-F238E27FC236}">
                <a16:creationId xmlns:a16="http://schemas.microsoft.com/office/drawing/2014/main" id="{AD1AB9F2-5450-40A7-B47C-C7BD22D846AF}"/>
              </a:ext>
            </a:extLst>
          </p:cNvPr>
          <p:cNvGrpSpPr/>
          <p:nvPr/>
        </p:nvGrpSpPr>
        <p:grpSpPr>
          <a:xfrm>
            <a:off x="5874139" y="996654"/>
            <a:ext cx="3069596" cy="2189392"/>
            <a:chOff x="8036412" y="1828800"/>
            <a:chExt cx="3464943" cy="2405574"/>
          </a:xfrm>
        </p:grpSpPr>
        <p:sp>
          <p:nvSpPr>
            <p:cNvPr id="59" name="Right Arrow 13">
              <a:extLst>
                <a:ext uri="{FF2B5EF4-FFF2-40B4-BE49-F238E27FC236}">
                  <a16:creationId xmlns:a16="http://schemas.microsoft.com/office/drawing/2014/main" id="{3BC5A328-1433-4252-A310-5ED16C1C4292}"/>
                </a:ext>
              </a:extLst>
            </p:cNvPr>
            <p:cNvSpPr/>
            <p:nvPr/>
          </p:nvSpPr>
          <p:spPr>
            <a:xfrm>
              <a:off x="8561207" y="1828800"/>
              <a:ext cx="2940148" cy="2405574"/>
            </a:xfrm>
            <a:prstGeom prst="rightArrow">
              <a:avLst>
                <a:gd name="adj1" fmla="val 60084"/>
                <a:gd name="adj2" fmla="val 53921"/>
              </a:avLst>
            </a:prstGeom>
            <a:solidFill>
              <a:srgbClr val="5BC1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atin typeface="+mj-ea"/>
                <a:ea typeface="+mj-ea"/>
              </a:endParaRPr>
            </a:p>
          </p:txBody>
        </p:sp>
        <p:sp>
          <p:nvSpPr>
            <p:cNvPr id="60" name="Oval 14">
              <a:extLst>
                <a:ext uri="{FF2B5EF4-FFF2-40B4-BE49-F238E27FC236}">
                  <a16:creationId xmlns:a16="http://schemas.microsoft.com/office/drawing/2014/main" id="{DDC711B9-DA08-4787-B463-2BA9A203240B}"/>
                </a:ext>
              </a:extLst>
            </p:cNvPr>
            <p:cNvSpPr/>
            <p:nvPr/>
          </p:nvSpPr>
          <p:spPr>
            <a:xfrm>
              <a:off x="8036412" y="2568208"/>
              <a:ext cx="1006948" cy="920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atin typeface="+mj-ea"/>
                <a:ea typeface="+mj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90B1F-9B7A-432A-A3E8-5795831AD66A}"/>
                </a:ext>
              </a:extLst>
            </p:cNvPr>
            <p:cNvSpPr txBox="1"/>
            <p:nvPr/>
          </p:nvSpPr>
          <p:spPr>
            <a:xfrm>
              <a:off x="9074612" y="2782961"/>
              <a:ext cx="1938295" cy="507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알림 </a:t>
              </a:r>
              <a:r>
                <a:rPr lang="en-US" altLang="ko-KR" sz="2400" b="1" dirty="0">
                  <a:solidFill>
                    <a:schemeClr val="bg1"/>
                  </a:solidFill>
                  <a:latin typeface="+mj-ea"/>
                  <a:ea typeface="+mj-ea"/>
                  <a:cs typeface="함초롬돋움" panose="020B0604000101010101" pitchFamily="50" charset="-127"/>
                </a:rPr>
                <a:t>· </a:t>
              </a:r>
              <a:r>
                <a:rPr lang="ko-KR" altLang="en-US" sz="2400" b="1" dirty="0">
                  <a:solidFill>
                    <a:schemeClr val="bg1"/>
                  </a:solidFill>
                  <a:latin typeface="+mj-ea"/>
                  <a:ea typeface="+mj-ea"/>
                  <a:cs typeface="함초롬돋움" panose="020B0604000101010101" pitchFamily="50" charset="-127"/>
                </a:rPr>
                <a:t>구조</a:t>
              </a:r>
              <a:r>
                <a: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endParaRPr lang="en-GB" sz="2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F395847-1D34-4818-8D12-D0245FE9EB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21" y="1874630"/>
            <a:ext cx="401068" cy="4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88569"/>
      </p:ext>
    </p:extLst>
  </p:cSld>
  <p:clrMapOvr>
    <a:masterClrMapping/>
  </p:clrMapOvr>
</p:sld>
</file>

<file path=ppt/theme/theme1.xml><?xml version="1.0" encoding="utf-8"?>
<a:theme xmlns:a="http://schemas.openxmlformats.org/drawingml/2006/main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1030</TotalTime>
  <Words>674</Words>
  <Application>Microsoft Office PowerPoint</Application>
  <PresentationFormat>화면 슬라이드 쇼(16:10)</PresentationFormat>
  <Paragraphs>187</Paragraphs>
  <Slides>17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Gill Sans</vt:lpstr>
      <vt:lpstr>KBIZ한마음고딕 R</vt:lpstr>
      <vt:lpstr>KoPub돋움체 Bold</vt:lpstr>
      <vt:lpstr>KoPub돋움체 Light</vt:lpstr>
      <vt:lpstr>맑은 고딕</vt:lpstr>
      <vt:lpstr>문체부 쓰기 정체</vt:lpstr>
      <vt:lpstr>함초롬돋움</vt:lpstr>
      <vt:lpstr>휴먼편지체</vt:lpstr>
      <vt:lpstr>Arial</vt:lpstr>
      <vt:lpstr>Georgia</vt:lpstr>
      <vt:lpstr>기류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CoolBlue</dc:title>
  <dc:creator>Adstore.Tistory.com</dc:creator>
  <cp:lastModifiedBy>Hyo</cp:lastModifiedBy>
  <cp:revision>89</cp:revision>
  <dcterms:created xsi:type="dcterms:W3CDTF">2013-06-09T12:01:59Z</dcterms:created>
  <dcterms:modified xsi:type="dcterms:W3CDTF">2017-09-02T01:27:31Z</dcterms:modified>
</cp:coreProperties>
</file>